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63" r:id="rId2"/>
    <p:sldId id="271" r:id="rId3"/>
    <p:sldId id="265" r:id="rId4"/>
    <p:sldId id="264" r:id="rId5"/>
    <p:sldId id="266" r:id="rId6"/>
    <p:sldId id="274" r:id="rId7"/>
    <p:sldId id="267" r:id="rId8"/>
    <p:sldId id="279" r:id="rId9"/>
    <p:sldId id="280" r:id="rId10"/>
    <p:sldId id="285" r:id="rId11"/>
    <p:sldId id="273" r:id="rId12"/>
    <p:sldId id="277" r:id="rId13"/>
    <p:sldId id="284" r:id="rId14"/>
    <p:sldId id="275" r:id="rId15"/>
    <p:sldId id="278" r:id="rId16"/>
    <p:sldId id="281" r:id="rId17"/>
    <p:sldId id="268" r:id="rId18"/>
    <p:sldId id="276" r:id="rId19"/>
    <p:sldId id="269" r:id="rId20"/>
    <p:sldId id="283" r:id="rId21"/>
    <p:sldId id="282" r:id="rId22"/>
    <p:sldId id="270" r:id="rId23"/>
    <p:sldId id="272" r:id="rId24"/>
    <p:sldId id="26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0" autoAdjust="0"/>
    <p:restoredTop sz="94660"/>
  </p:normalViewPr>
  <p:slideViewPr>
    <p:cSldViewPr snapToGrid="0">
      <p:cViewPr>
        <p:scale>
          <a:sx n="100" d="100"/>
          <a:sy n="100" d="100"/>
        </p:scale>
        <p:origin x="1277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07BF8-06CE-4F33-AC5A-4B277450931B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A8317-5763-4ABF-A323-41117237B8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157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A8317-5763-4ABF-A323-41117237B87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243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A8317-5763-4ABF-A323-41117237B87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538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16B4-43BB-4FDD-98E7-617D685DA1EA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0F16-54D2-4A08-84CC-B7E99A1B2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200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16B4-43BB-4FDD-98E7-617D685DA1EA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0F16-54D2-4A08-84CC-B7E99A1B2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493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16B4-43BB-4FDD-98E7-617D685DA1EA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0F16-54D2-4A08-84CC-B7E99A1B2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940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16B4-43BB-4FDD-98E7-617D685DA1EA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0F16-54D2-4A08-84CC-B7E99A1B2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528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16B4-43BB-4FDD-98E7-617D685DA1EA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0F16-54D2-4A08-84CC-B7E99A1B2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989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16B4-43BB-4FDD-98E7-617D685DA1EA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0F16-54D2-4A08-84CC-B7E99A1B2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576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16B4-43BB-4FDD-98E7-617D685DA1EA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0F16-54D2-4A08-84CC-B7E99A1B2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1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16B4-43BB-4FDD-98E7-617D685DA1EA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0F16-54D2-4A08-84CC-B7E99A1B2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484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16B4-43BB-4FDD-98E7-617D685DA1EA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0F16-54D2-4A08-84CC-B7E99A1B2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51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16B4-43BB-4FDD-98E7-617D685DA1EA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0F16-54D2-4A08-84CC-B7E99A1B2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999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416B4-43BB-4FDD-98E7-617D685DA1EA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0F16-54D2-4A08-84CC-B7E99A1B2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587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416B4-43BB-4FDD-98E7-617D685DA1EA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20F16-54D2-4A08-84CC-B7E99A1B27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513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92CA9B5-596F-4FDD-9298-EE49D22CF1B4}"/>
              </a:ext>
            </a:extLst>
          </p:cNvPr>
          <p:cNvSpPr/>
          <p:nvPr/>
        </p:nvSpPr>
        <p:spPr>
          <a:xfrm>
            <a:off x="8151672" y="5703712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第一期</a:t>
            </a:r>
            <a:endParaRPr lang="en-US" altLang="zh-CN" sz="5400" b="1" cap="none" spc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70589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152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59B4661-EE5A-4BEB-A7E4-84EE02342138}"/>
              </a:ext>
            </a:extLst>
          </p:cNvPr>
          <p:cNvGrpSpPr/>
          <p:nvPr/>
        </p:nvGrpSpPr>
        <p:grpSpPr>
          <a:xfrm>
            <a:off x="849765" y="791507"/>
            <a:ext cx="4363442" cy="1849569"/>
            <a:chOff x="1486124" y="842664"/>
            <a:chExt cx="4363442" cy="1849569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14EC7C4-285D-41AA-9F38-52B5FD98AEDD}"/>
                </a:ext>
              </a:extLst>
            </p:cNvPr>
            <p:cNvCxnSpPr>
              <a:cxnSpLocks/>
            </p:cNvCxnSpPr>
            <p:nvPr/>
          </p:nvCxnSpPr>
          <p:spPr>
            <a:xfrm>
              <a:off x="2323866" y="1930444"/>
              <a:ext cx="0" cy="286105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3BCF2C45-A245-400C-8A4C-611FD7AEDAD2}"/>
                </a:ext>
              </a:extLst>
            </p:cNvPr>
            <p:cNvGrpSpPr/>
            <p:nvPr/>
          </p:nvGrpSpPr>
          <p:grpSpPr>
            <a:xfrm>
              <a:off x="1486124" y="842664"/>
              <a:ext cx="4363442" cy="1849569"/>
              <a:chOff x="1550975" y="830413"/>
              <a:chExt cx="4363442" cy="1849569"/>
            </a:xfrm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CC12367E-EDEC-4CA4-BD1A-56928102C3A0}"/>
                  </a:ext>
                </a:extLst>
              </p:cNvPr>
              <p:cNvGrpSpPr/>
              <p:nvPr/>
            </p:nvGrpSpPr>
            <p:grpSpPr>
              <a:xfrm>
                <a:off x="1550975" y="830413"/>
                <a:ext cx="4363442" cy="1849569"/>
                <a:chOff x="1550975" y="830413"/>
                <a:chExt cx="4363442" cy="1849569"/>
              </a:xfrm>
            </p:grpSpPr>
            <p:grpSp>
              <p:nvGrpSpPr>
                <p:cNvPr id="8" name="组合 7">
                  <a:extLst>
                    <a:ext uri="{FF2B5EF4-FFF2-40B4-BE49-F238E27FC236}">
                      <a16:creationId xmlns:a16="http://schemas.microsoft.com/office/drawing/2014/main" id="{2E638196-1E00-4CF0-B9F3-E94743031767}"/>
                    </a:ext>
                  </a:extLst>
                </p:cNvPr>
                <p:cNvGrpSpPr/>
                <p:nvPr/>
              </p:nvGrpSpPr>
              <p:grpSpPr>
                <a:xfrm>
                  <a:off x="1550975" y="1438653"/>
                  <a:ext cx="1145038" cy="1241329"/>
                  <a:chOff x="3133341" y="3928934"/>
                  <a:chExt cx="1145038" cy="1241329"/>
                </a:xfrm>
              </p:grpSpPr>
              <p:sp>
                <p:nvSpPr>
                  <p:cNvPr id="3" name="矩形 2">
                    <a:extLst>
                      <a:ext uri="{FF2B5EF4-FFF2-40B4-BE49-F238E27FC236}">
                        <a16:creationId xmlns:a16="http://schemas.microsoft.com/office/drawing/2014/main" id="{90ECCC0D-64EC-4D65-B398-98500CC91B85}"/>
                      </a:ext>
                    </a:extLst>
                  </p:cNvPr>
                  <p:cNvSpPr/>
                  <p:nvPr/>
                </p:nvSpPr>
                <p:spPr>
                  <a:xfrm>
                    <a:off x="3529246" y="3928934"/>
                    <a:ext cx="742170" cy="187558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600"/>
                      <a:t>x0</a:t>
                    </a:r>
                    <a:endParaRPr lang="zh-CN" altLang="en-US" sz="1600"/>
                  </a:p>
                </p:txBody>
              </p:sp>
              <p:sp>
                <p:nvSpPr>
                  <p:cNvPr id="4" name="矩形 3">
                    <a:extLst>
                      <a:ext uri="{FF2B5EF4-FFF2-40B4-BE49-F238E27FC236}">
                        <a16:creationId xmlns:a16="http://schemas.microsoft.com/office/drawing/2014/main" id="{F1CD5A2C-CC81-4A0E-9444-5DF22A076EAD}"/>
                      </a:ext>
                    </a:extLst>
                  </p:cNvPr>
                  <p:cNvSpPr/>
                  <p:nvPr/>
                </p:nvSpPr>
                <p:spPr>
                  <a:xfrm>
                    <a:off x="3529937" y="4112794"/>
                    <a:ext cx="742170" cy="187558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600"/>
                      <a:t>x1</a:t>
                    </a:r>
                    <a:endParaRPr lang="zh-CN" altLang="en-US" sz="1600"/>
                  </a:p>
                </p:txBody>
              </p:sp>
              <p:sp>
                <p:nvSpPr>
                  <p:cNvPr id="5" name="矩形 4">
                    <a:extLst>
                      <a:ext uri="{FF2B5EF4-FFF2-40B4-BE49-F238E27FC236}">
                        <a16:creationId xmlns:a16="http://schemas.microsoft.com/office/drawing/2014/main" id="{CC116B09-229F-4499-93F1-9AA83D6C31A1}"/>
                      </a:ext>
                    </a:extLst>
                  </p:cNvPr>
                  <p:cNvSpPr/>
                  <p:nvPr/>
                </p:nvSpPr>
                <p:spPr>
                  <a:xfrm>
                    <a:off x="3536209" y="4797657"/>
                    <a:ext cx="742170" cy="187558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600"/>
                      <a:t>x30</a:t>
                    </a:r>
                    <a:endParaRPr lang="zh-CN" altLang="en-US" sz="1600"/>
                  </a:p>
                </p:txBody>
              </p:sp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4FCCD6B9-96C4-4500-9E94-F18F2AF83D94}"/>
                      </a:ext>
                    </a:extLst>
                  </p:cNvPr>
                  <p:cNvSpPr/>
                  <p:nvPr/>
                </p:nvSpPr>
                <p:spPr>
                  <a:xfrm>
                    <a:off x="3536209" y="4982705"/>
                    <a:ext cx="742170" cy="187558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600"/>
                      <a:t>x31</a:t>
                    </a:r>
                    <a:endParaRPr lang="zh-CN" altLang="en-US" sz="1600"/>
                  </a:p>
                </p:txBody>
              </p:sp>
              <p:sp>
                <p:nvSpPr>
                  <p:cNvPr id="7" name="文本框 6">
                    <a:extLst>
                      <a:ext uri="{FF2B5EF4-FFF2-40B4-BE49-F238E27FC236}">
                        <a16:creationId xmlns:a16="http://schemas.microsoft.com/office/drawing/2014/main" id="{AD484242-0C94-4D0A-9F9A-637BA9FE5B50}"/>
                      </a:ext>
                    </a:extLst>
                  </p:cNvPr>
                  <p:cNvSpPr txBox="1"/>
                  <p:nvPr/>
                </p:nvSpPr>
                <p:spPr>
                  <a:xfrm>
                    <a:off x="3133341" y="3969934"/>
                    <a:ext cx="219930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/>
                      <a:t>寄存器</a:t>
                    </a:r>
                    <a:endParaRPr lang="en-US" altLang="zh-CN"/>
                  </a:p>
                  <a:p>
                    <a:r>
                      <a:rPr lang="zh-CN" altLang="en-US"/>
                      <a:t>组</a:t>
                    </a:r>
                  </a:p>
                </p:txBody>
              </p:sp>
            </p:grp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065DDC67-8EF4-4C6E-8300-A2D268B8B51F}"/>
                    </a:ext>
                  </a:extLst>
                </p:cNvPr>
                <p:cNvSpPr txBox="1"/>
                <p:nvPr/>
              </p:nvSpPr>
              <p:spPr>
                <a:xfrm>
                  <a:off x="2853447" y="830413"/>
                  <a:ext cx="30609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/>
                    <a:t>恒为</a:t>
                  </a:r>
                  <a:r>
                    <a:rPr lang="en-US" altLang="zh-CN">
                      <a:solidFill>
                        <a:srgbClr val="FF0000"/>
                      </a:solidFill>
                    </a:rPr>
                    <a:t>32’b0</a:t>
                  </a:r>
                  <a:endParaRPr lang="zh-CN" altLang="en-US">
                    <a:solidFill>
                      <a:srgbClr val="FF0000"/>
                    </a:solidFill>
                  </a:endParaRPr>
                </a:p>
              </p:txBody>
            </p:sp>
          </p:grp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C599AC72-EA01-499F-8B9D-AEB73CA1CB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1370" y="1319788"/>
                <a:ext cx="485249" cy="2126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E4E274-EF1F-4B97-8A98-A8F1F364BE22}"/>
              </a:ext>
            </a:extLst>
          </p:cNvPr>
          <p:cNvGrpSpPr/>
          <p:nvPr/>
        </p:nvGrpSpPr>
        <p:grpSpPr>
          <a:xfrm>
            <a:off x="3760680" y="3877749"/>
            <a:ext cx="7567829" cy="1786067"/>
            <a:chOff x="3760680" y="3877749"/>
            <a:chExt cx="7567829" cy="1786067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3D11929-301D-441C-8A4C-111055E0A91B}"/>
                </a:ext>
              </a:extLst>
            </p:cNvPr>
            <p:cNvSpPr txBox="1"/>
            <p:nvPr/>
          </p:nvSpPr>
          <p:spPr>
            <a:xfrm>
              <a:off x="6557263" y="5017485"/>
              <a:ext cx="4771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ADD  rd</a:t>
              </a:r>
              <a:r>
                <a:rPr lang="zh-CN" altLang="en-US"/>
                <a:t>，</a:t>
              </a:r>
              <a:r>
                <a:rPr lang="en-US" altLang="zh-CN"/>
                <a:t>rs2</a:t>
              </a:r>
              <a:r>
                <a:rPr lang="zh-CN" altLang="en-US"/>
                <a:t>，</a:t>
              </a:r>
              <a:r>
                <a:rPr lang="en-US" altLang="zh-CN"/>
                <a:t>rs1</a:t>
              </a:r>
            </a:p>
            <a:p>
              <a:endParaRPr lang="en-US" altLang="zh-CN"/>
            </a:p>
          </p:txBody>
        </p:sp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F7836397-0474-4568-947D-978C39351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0680" y="4607270"/>
              <a:ext cx="7300593" cy="251482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4795245-1A61-4970-9D3B-78AFC4C18EBC}"/>
                </a:ext>
              </a:extLst>
            </p:cNvPr>
            <p:cNvSpPr txBox="1"/>
            <p:nvPr/>
          </p:nvSpPr>
          <p:spPr>
            <a:xfrm>
              <a:off x="4227381" y="3877749"/>
              <a:ext cx="43969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>
                  <a:solidFill>
                    <a:srgbClr val="FF0000"/>
                  </a:solidFill>
                  <a:highlight>
                    <a:srgbClr val="00FF00"/>
                  </a:highlight>
                </a:rPr>
                <a:t>R </a:t>
              </a:r>
              <a:r>
                <a:rPr lang="zh-CN" altLang="en-US" sz="3200">
                  <a:solidFill>
                    <a:srgbClr val="FF0000"/>
                  </a:solidFill>
                  <a:highlight>
                    <a:srgbClr val="00FF00"/>
                  </a:highlight>
                </a:rPr>
                <a:t>型指令</a:t>
              </a: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853D92B-3FB7-4DB0-9950-45707B6A8397}"/>
              </a:ext>
            </a:extLst>
          </p:cNvPr>
          <p:cNvSpPr txBox="1"/>
          <p:nvPr/>
        </p:nvSpPr>
        <p:spPr>
          <a:xfrm>
            <a:off x="976285" y="5003498"/>
            <a:ext cx="45655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符号位 扩展</a:t>
            </a:r>
            <a:endParaRPr lang="en-US" altLang="zh-CN"/>
          </a:p>
          <a:p>
            <a:r>
              <a:rPr lang="en-US" altLang="zh-CN"/>
              <a:t>imm = 12’b</a:t>
            </a:r>
            <a:r>
              <a:rPr lang="zh-CN" altLang="en-US"/>
              <a:t> 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en-US" altLang="zh-CN"/>
              <a:t>110_00100001</a:t>
            </a:r>
          </a:p>
          <a:p>
            <a:endParaRPr lang="en-US" altLang="zh-CN"/>
          </a:p>
          <a:p>
            <a:r>
              <a:rPr lang="zh-CN" altLang="en-US"/>
              <a:t>扩展</a:t>
            </a:r>
            <a:endParaRPr lang="en-US" altLang="zh-CN"/>
          </a:p>
          <a:p>
            <a:r>
              <a:rPr lang="en-US" altLang="zh-CN">
                <a:solidFill>
                  <a:srgbClr val="FF0000"/>
                </a:solidFill>
              </a:rPr>
              <a:t>11111111_11111111_ 11111</a:t>
            </a:r>
            <a:r>
              <a:rPr lang="en-US" altLang="zh-CN"/>
              <a:t>110_00100001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51F63E2-3F84-4BA0-8E2C-D69814220AA5}"/>
              </a:ext>
            </a:extLst>
          </p:cNvPr>
          <p:cNvGrpSpPr/>
          <p:nvPr/>
        </p:nvGrpSpPr>
        <p:grpSpPr>
          <a:xfrm>
            <a:off x="3771723" y="682787"/>
            <a:ext cx="7744342" cy="2734848"/>
            <a:chOff x="3771723" y="682787"/>
            <a:chExt cx="7744342" cy="273484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B76673B5-04C0-4FB9-B48A-EDADA35F4CBB}"/>
                </a:ext>
              </a:extLst>
            </p:cNvPr>
            <p:cNvSpPr txBox="1"/>
            <p:nvPr/>
          </p:nvSpPr>
          <p:spPr>
            <a:xfrm>
              <a:off x="6978794" y="1550276"/>
              <a:ext cx="2625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solidFill>
                    <a:srgbClr val="FF0000"/>
                  </a:solidFill>
                </a:rPr>
                <a:t>NOP </a:t>
              </a:r>
              <a:r>
                <a:rPr lang="zh-CN" altLang="en-US" sz="2800">
                  <a:solidFill>
                    <a:srgbClr val="FF0000"/>
                  </a:solidFill>
                </a:rPr>
                <a:t>指令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33B171E-23F9-4D9A-BA1B-BA2AE8489DF6}"/>
                </a:ext>
              </a:extLst>
            </p:cNvPr>
            <p:cNvSpPr txBox="1"/>
            <p:nvPr/>
          </p:nvSpPr>
          <p:spPr>
            <a:xfrm>
              <a:off x="6922707" y="722992"/>
              <a:ext cx="26251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rgbClr val="FF0000"/>
                  </a:solidFill>
                </a:rPr>
                <a:t>MOV  x5</a:t>
              </a:r>
              <a:r>
                <a:rPr lang="zh-CN" altLang="en-US" sz="2400">
                  <a:solidFill>
                    <a:srgbClr val="FF0000"/>
                  </a:solidFill>
                </a:rPr>
                <a:t>，</a:t>
              </a:r>
              <a:r>
                <a:rPr lang="en-US" altLang="zh-CN" sz="2400">
                  <a:solidFill>
                    <a:srgbClr val="FF0000"/>
                  </a:solidFill>
                </a:rPr>
                <a:t>x4</a:t>
              </a:r>
              <a:endParaRPr lang="zh-CN" altLang="en-US" sz="2400">
                <a:solidFill>
                  <a:srgbClr val="FF0000"/>
                </a:solidFill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18C4ADA-E275-4433-B0C2-4DFEB1012FD7}"/>
                </a:ext>
              </a:extLst>
            </p:cNvPr>
            <p:cNvSpPr txBox="1"/>
            <p:nvPr/>
          </p:nvSpPr>
          <p:spPr>
            <a:xfrm>
              <a:off x="8703319" y="1563502"/>
              <a:ext cx="262519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ADDI   x0</a:t>
              </a:r>
              <a:r>
                <a:rPr lang="zh-CN" altLang="en-US"/>
                <a:t>，</a:t>
              </a:r>
              <a:r>
                <a:rPr lang="en-US" altLang="zh-CN"/>
                <a:t>x0</a:t>
              </a:r>
              <a:r>
                <a:rPr lang="zh-CN" altLang="en-US"/>
                <a:t>，</a:t>
              </a:r>
              <a:r>
                <a:rPr lang="en-US" altLang="zh-CN"/>
                <a:t>0</a:t>
              </a:r>
            </a:p>
            <a:p>
              <a:r>
                <a:rPr lang="en-US" altLang="zh-CN"/>
                <a:t>32</a:t>
              </a:r>
              <a:r>
                <a:rPr lang="zh-CN" altLang="en-US"/>
                <a:t>‘</a:t>
              </a:r>
              <a:r>
                <a:rPr lang="en-US" altLang="zh-CN"/>
                <a:t>h</a:t>
              </a:r>
              <a:r>
                <a:rPr lang="zh-CN" altLang="en-US"/>
                <a:t> </a:t>
              </a:r>
              <a:r>
                <a:rPr lang="en-US" altLang="zh-CN"/>
                <a:t>0000_0013;</a:t>
              </a:r>
            </a:p>
            <a:p>
              <a:endParaRPr lang="zh-CN" altLang="en-US"/>
            </a:p>
          </p:txBody>
        </p: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DE54EFE1-C7A5-47B0-9F18-DEFC53F86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1723" y="2504109"/>
              <a:ext cx="7445385" cy="23624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6DC6AF0-CD78-4354-B158-785C181BA6DE}"/>
                </a:ext>
              </a:extLst>
            </p:cNvPr>
            <p:cNvSpPr txBox="1"/>
            <p:nvPr/>
          </p:nvSpPr>
          <p:spPr>
            <a:xfrm>
              <a:off x="4227381" y="1716292"/>
              <a:ext cx="25106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>
                  <a:solidFill>
                    <a:srgbClr val="FF0000"/>
                  </a:solidFill>
                  <a:highlight>
                    <a:srgbClr val="00FF00"/>
                  </a:highlight>
                </a:rPr>
                <a:t>I </a:t>
              </a:r>
              <a:r>
                <a:rPr lang="zh-CN" altLang="en-US" sz="3200">
                  <a:solidFill>
                    <a:srgbClr val="FF0000"/>
                  </a:solidFill>
                  <a:highlight>
                    <a:srgbClr val="00FF00"/>
                  </a:highlight>
                </a:rPr>
                <a:t>型指令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20E454D-5E5E-47E7-847A-D2068E83492A}"/>
                </a:ext>
              </a:extLst>
            </p:cNvPr>
            <p:cNvSpPr txBox="1"/>
            <p:nvPr/>
          </p:nvSpPr>
          <p:spPr>
            <a:xfrm>
              <a:off x="8890875" y="682787"/>
              <a:ext cx="262519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ADDI   x5</a:t>
              </a:r>
              <a:r>
                <a:rPr lang="zh-CN" altLang="en-US"/>
                <a:t>，</a:t>
              </a:r>
              <a:r>
                <a:rPr lang="en-US" altLang="zh-CN"/>
                <a:t>x4,0</a:t>
              </a:r>
            </a:p>
            <a:p>
              <a:r>
                <a:rPr lang="en-US" altLang="zh-CN"/>
                <a:t>32</a:t>
              </a:r>
              <a:r>
                <a:rPr lang="zh-CN" altLang="en-US"/>
                <a:t>‘</a:t>
              </a:r>
              <a:r>
                <a:rPr lang="en-US" altLang="zh-CN"/>
                <a:t>h</a:t>
              </a:r>
              <a:r>
                <a:rPr lang="zh-CN" altLang="en-US"/>
                <a:t> </a:t>
              </a:r>
              <a:r>
                <a:rPr lang="en-US" altLang="zh-CN"/>
                <a:t>0000_0013;</a:t>
              </a:r>
            </a:p>
            <a:p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6576F94-9D57-4050-A778-F4817EAA794D}"/>
                </a:ext>
              </a:extLst>
            </p:cNvPr>
            <p:cNvSpPr txBox="1"/>
            <p:nvPr/>
          </p:nvSpPr>
          <p:spPr>
            <a:xfrm>
              <a:off x="6612387" y="2771304"/>
              <a:ext cx="4771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ADDI  rd</a:t>
              </a:r>
              <a:r>
                <a:rPr lang="zh-CN" altLang="en-US"/>
                <a:t>，</a:t>
              </a:r>
              <a:r>
                <a:rPr lang="en-US" altLang="zh-CN"/>
                <a:t>rs1</a:t>
              </a:r>
              <a:r>
                <a:rPr lang="zh-CN" altLang="en-US"/>
                <a:t>，</a:t>
              </a:r>
              <a:r>
                <a:rPr lang="en-US" altLang="zh-CN"/>
                <a:t>imm</a:t>
              </a:r>
            </a:p>
            <a:p>
              <a:endParaRPr lang="en-US" altLang="zh-CN"/>
            </a:p>
          </p:txBody>
        </p:sp>
      </p:grpSp>
    </p:spTree>
    <p:extLst>
      <p:ext uri="{BB962C8B-B14F-4D97-AF65-F5344CB8AC3E}">
        <p14:creationId xmlns:p14="http://schemas.microsoft.com/office/powerpoint/2010/main" val="364698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08C478A-E4CF-458E-A1C7-338A9D08D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162" y="2357214"/>
            <a:ext cx="7468247" cy="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62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38D7626-4769-4310-85B4-A5B7E0A39831}"/>
              </a:ext>
            </a:extLst>
          </p:cNvPr>
          <p:cNvGrpSpPr/>
          <p:nvPr/>
        </p:nvGrpSpPr>
        <p:grpSpPr>
          <a:xfrm>
            <a:off x="205683" y="5608224"/>
            <a:ext cx="1770189" cy="1066320"/>
            <a:chOff x="345100" y="4266681"/>
            <a:chExt cx="1770189" cy="106632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12428D4-32A0-4432-AEDB-4BA76FA4F954}"/>
                </a:ext>
              </a:extLst>
            </p:cNvPr>
            <p:cNvSpPr/>
            <p:nvPr/>
          </p:nvSpPr>
          <p:spPr>
            <a:xfrm>
              <a:off x="556528" y="4266681"/>
              <a:ext cx="1347335" cy="373557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时序电路</a:t>
              </a:r>
            </a:p>
          </p:txBody>
        </p:sp>
        <p:sp>
          <p:nvSpPr>
            <p:cNvPr id="4" name="云形 3">
              <a:extLst>
                <a:ext uri="{FF2B5EF4-FFF2-40B4-BE49-F238E27FC236}">
                  <a16:creationId xmlns:a16="http://schemas.microsoft.com/office/drawing/2014/main" id="{F3CE392F-237C-485D-B6BF-47C7D9AFBC76}"/>
                </a:ext>
              </a:extLst>
            </p:cNvPr>
            <p:cNvSpPr/>
            <p:nvPr/>
          </p:nvSpPr>
          <p:spPr>
            <a:xfrm>
              <a:off x="345100" y="4809781"/>
              <a:ext cx="1770189" cy="523220"/>
            </a:xfrm>
            <a:prstGeom prst="clou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组合逻辑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0A571F2-E2AA-4F7D-BCB2-8FB745E8529D}"/>
              </a:ext>
            </a:extLst>
          </p:cNvPr>
          <p:cNvGrpSpPr/>
          <p:nvPr/>
        </p:nvGrpSpPr>
        <p:grpSpPr>
          <a:xfrm>
            <a:off x="1864879" y="2995981"/>
            <a:ext cx="9307896" cy="3628522"/>
            <a:chOff x="2442178" y="2970562"/>
            <a:chExt cx="9307896" cy="362852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32AC0F1-E2E1-407B-9C74-4985768E7A7A}"/>
                </a:ext>
              </a:extLst>
            </p:cNvPr>
            <p:cNvSpPr/>
            <p:nvPr/>
          </p:nvSpPr>
          <p:spPr>
            <a:xfrm>
              <a:off x="2627811" y="3442151"/>
              <a:ext cx="1045096" cy="523220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pc</a:t>
              </a:r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BB2CD60-3988-4208-ACE9-A6112BB19BFD}"/>
                </a:ext>
              </a:extLst>
            </p:cNvPr>
            <p:cNvSpPr/>
            <p:nvPr/>
          </p:nvSpPr>
          <p:spPr>
            <a:xfrm>
              <a:off x="5638686" y="3416472"/>
              <a:ext cx="1045096" cy="523220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if_id</a:t>
              </a:r>
              <a:endParaRPr lang="zh-CN" altLang="en-US"/>
            </a:p>
          </p:txBody>
        </p:sp>
        <p:sp>
          <p:nvSpPr>
            <p:cNvPr id="8" name="云形 7">
              <a:extLst>
                <a:ext uri="{FF2B5EF4-FFF2-40B4-BE49-F238E27FC236}">
                  <a16:creationId xmlns:a16="http://schemas.microsoft.com/office/drawing/2014/main" id="{938650B5-7CC3-44FE-A02D-B4DC29E28D96}"/>
                </a:ext>
              </a:extLst>
            </p:cNvPr>
            <p:cNvSpPr/>
            <p:nvPr/>
          </p:nvSpPr>
          <p:spPr>
            <a:xfrm>
              <a:off x="4085426" y="3442151"/>
              <a:ext cx="1230112" cy="523220"/>
            </a:xfrm>
            <a:prstGeom prst="clou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if</a:t>
              </a:r>
              <a:r>
                <a:rPr lang="zh-CN" altLang="en-US"/>
                <a:t>取指</a:t>
              </a: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EA30089C-1A36-4259-9561-AA83E8CAA2AC}"/>
                </a:ext>
              </a:extLst>
            </p:cNvPr>
            <p:cNvCxnSpPr>
              <a:cxnSpLocks/>
            </p:cNvCxnSpPr>
            <p:nvPr/>
          </p:nvCxnSpPr>
          <p:spPr>
            <a:xfrm>
              <a:off x="3700203" y="3710585"/>
              <a:ext cx="2955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0DF376F6-F036-4686-B22B-3BEEA1EB1D8E}"/>
                </a:ext>
              </a:extLst>
            </p:cNvPr>
            <p:cNvCxnSpPr>
              <a:cxnSpLocks/>
            </p:cNvCxnSpPr>
            <p:nvPr/>
          </p:nvCxnSpPr>
          <p:spPr>
            <a:xfrm>
              <a:off x="5318424" y="3678082"/>
              <a:ext cx="2955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812A0E03-7C62-4584-BE2D-DA73F9BECCA0}"/>
                </a:ext>
              </a:extLst>
            </p:cNvPr>
            <p:cNvCxnSpPr>
              <a:cxnSpLocks/>
            </p:cNvCxnSpPr>
            <p:nvPr/>
          </p:nvCxnSpPr>
          <p:spPr>
            <a:xfrm>
              <a:off x="6677992" y="3676945"/>
              <a:ext cx="2955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云形 11">
              <a:extLst>
                <a:ext uri="{FF2B5EF4-FFF2-40B4-BE49-F238E27FC236}">
                  <a16:creationId xmlns:a16="http://schemas.microsoft.com/office/drawing/2014/main" id="{1EE9D43B-21BE-4994-8332-F7B15EE6CCE2}"/>
                </a:ext>
              </a:extLst>
            </p:cNvPr>
            <p:cNvSpPr/>
            <p:nvPr/>
          </p:nvSpPr>
          <p:spPr>
            <a:xfrm>
              <a:off x="7061748" y="3434200"/>
              <a:ext cx="1322679" cy="523220"/>
            </a:xfrm>
            <a:prstGeom prst="clou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id</a:t>
              </a:r>
              <a:r>
                <a:rPr lang="zh-CN" altLang="en-US"/>
                <a:t>译码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367B9D4-A1EC-4E2C-988B-1761782281D7}"/>
                </a:ext>
              </a:extLst>
            </p:cNvPr>
            <p:cNvSpPr/>
            <p:nvPr/>
          </p:nvSpPr>
          <p:spPr>
            <a:xfrm>
              <a:off x="8747833" y="3415335"/>
              <a:ext cx="1045096" cy="523220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id_ex</a:t>
              </a:r>
              <a:endParaRPr lang="zh-CN" altLang="en-US"/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D099B45D-6DE5-4B44-9ADD-11143E977BB9}"/>
                </a:ext>
              </a:extLst>
            </p:cNvPr>
            <p:cNvCxnSpPr>
              <a:cxnSpLocks/>
            </p:cNvCxnSpPr>
            <p:nvPr/>
          </p:nvCxnSpPr>
          <p:spPr>
            <a:xfrm>
              <a:off x="8420369" y="3676945"/>
              <a:ext cx="2955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云形 14">
              <a:extLst>
                <a:ext uri="{FF2B5EF4-FFF2-40B4-BE49-F238E27FC236}">
                  <a16:creationId xmlns:a16="http://schemas.microsoft.com/office/drawing/2014/main" id="{C062DF5B-717B-45EF-99D9-3BE53A1B7FBC}"/>
                </a:ext>
              </a:extLst>
            </p:cNvPr>
            <p:cNvSpPr/>
            <p:nvPr/>
          </p:nvSpPr>
          <p:spPr>
            <a:xfrm>
              <a:off x="10297919" y="3429000"/>
              <a:ext cx="1322679" cy="523220"/>
            </a:xfrm>
            <a:prstGeom prst="clou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ex</a:t>
              </a:r>
              <a:r>
                <a:rPr lang="zh-CN" altLang="en-US"/>
                <a:t>执行</a:t>
              </a: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ACBBDB48-5CA4-450A-AC1B-3F3FF7989B7D}"/>
                </a:ext>
              </a:extLst>
            </p:cNvPr>
            <p:cNvCxnSpPr>
              <a:cxnSpLocks/>
            </p:cNvCxnSpPr>
            <p:nvPr/>
          </p:nvCxnSpPr>
          <p:spPr>
            <a:xfrm>
              <a:off x="9896602" y="3676945"/>
              <a:ext cx="2955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6E2AA1BE-6F99-4106-BFA8-D0D5CAEBC7C8}"/>
                </a:ext>
              </a:extLst>
            </p:cNvPr>
            <p:cNvSpPr/>
            <p:nvPr/>
          </p:nvSpPr>
          <p:spPr>
            <a:xfrm>
              <a:off x="3928528" y="4661740"/>
              <a:ext cx="1562801" cy="19373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ROM</a:t>
              </a:r>
            </a:p>
            <a:p>
              <a:pPr algn="ctr"/>
              <a:endParaRPr lang="en-US" altLang="zh-CN"/>
            </a:p>
            <a:p>
              <a:pPr algn="ctr"/>
              <a:endParaRPr lang="en-US" altLang="zh-CN"/>
            </a:p>
            <a:p>
              <a:pPr algn="ctr"/>
              <a:endParaRPr lang="en-US" altLang="zh-CN"/>
            </a:p>
            <a:p>
              <a:pPr algn="ctr"/>
              <a:endParaRPr lang="en-US" altLang="zh-CN"/>
            </a:p>
            <a:p>
              <a:pPr algn="ctr"/>
              <a:endParaRPr lang="zh-CN" altLang="en-US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E2559421-FDAD-4DAB-B1D4-7F29FEA04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0321" y="3923310"/>
              <a:ext cx="0" cy="714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48695470-9AAE-4871-8A52-D5573993A3C2}"/>
                </a:ext>
              </a:extLst>
            </p:cNvPr>
            <p:cNvCxnSpPr>
              <a:cxnSpLocks/>
            </p:cNvCxnSpPr>
            <p:nvPr/>
          </p:nvCxnSpPr>
          <p:spPr>
            <a:xfrm>
              <a:off x="4469654" y="3918444"/>
              <a:ext cx="0" cy="719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ADCF95FC-C90A-4065-8BEA-B96EC49D4D71}"/>
                </a:ext>
              </a:extLst>
            </p:cNvPr>
            <p:cNvGrpSpPr/>
            <p:nvPr/>
          </p:nvGrpSpPr>
          <p:grpSpPr>
            <a:xfrm>
              <a:off x="7375039" y="4266681"/>
              <a:ext cx="749133" cy="1241329"/>
              <a:chOff x="6123067" y="4211754"/>
              <a:chExt cx="749133" cy="1241329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D68C760B-6EA5-4100-B7C9-17CE77F12D2A}"/>
                  </a:ext>
                </a:extLst>
              </p:cNvPr>
              <p:cNvSpPr/>
              <p:nvPr/>
            </p:nvSpPr>
            <p:spPr>
              <a:xfrm>
                <a:off x="6123067" y="4211754"/>
                <a:ext cx="742170" cy="18755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/>
                  <a:t>x0</a:t>
                </a:r>
                <a:endParaRPr lang="zh-CN" altLang="en-US" sz="1600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CB30986B-DC67-4CC9-95AB-3254C1DE3BB7}"/>
                  </a:ext>
                </a:extLst>
              </p:cNvPr>
              <p:cNvSpPr/>
              <p:nvPr/>
            </p:nvSpPr>
            <p:spPr>
              <a:xfrm>
                <a:off x="6123758" y="4395614"/>
                <a:ext cx="742170" cy="18755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/>
                  <a:t>x1</a:t>
                </a:r>
                <a:endParaRPr lang="zh-CN" altLang="en-US" sz="160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A7C47C10-B409-490A-8134-9058AB01F215}"/>
                  </a:ext>
                </a:extLst>
              </p:cNvPr>
              <p:cNvSpPr/>
              <p:nvPr/>
            </p:nvSpPr>
            <p:spPr>
              <a:xfrm>
                <a:off x="6124449" y="4584080"/>
                <a:ext cx="742170" cy="18755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/>
                  <a:t>x2</a:t>
                </a:r>
                <a:endParaRPr lang="zh-CN" altLang="en-US" sz="1600"/>
              </a:p>
            </p:txBody>
          </p: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0C2DA726-20BE-4E63-8FD6-8A7E28561A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3839" y="4785286"/>
                <a:ext cx="0" cy="286105"/>
              </a:xfrm>
              <a:prstGeom prst="line">
                <a:avLst/>
              </a:prstGeom>
              <a:ln w="571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2FF7018A-E990-4A29-9364-0791B01E54A3}"/>
                  </a:ext>
                </a:extLst>
              </p:cNvPr>
              <p:cNvSpPr/>
              <p:nvPr/>
            </p:nvSpPr>
            <p:spPr>
              <a:xfrm>
                <a:off x="6130030" y="5080477"/>
                <a:ext cx="742170" cy="18755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/>
                  <a:t>x30</a:t>
                </a:r>
                <a:endParaRPr lang="zh-CN" altLang="en-US" sz="1600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C26A83E-57CE-4FDB-B03C-B13588226EF5}"/>
                  </a:ext>
                </a:extLst>
              </p:cNvPr>
              <p:cNvSpPr/>
              <p:nvPr/>
            </p:nvSpPr>
            <p:spPr>
              <a:xfrm>
                <a:off x="6130030" y="5265525"/>
                <a:ext cx="742170" cy="18755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/>
                  <a:t>x31</a:t>
                </a:r>
                <a:endParaRPr lang="zh-CN" altLang="en-US" sz="1600"/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A8BAB31-79AD-44EC-96AD-D3FB5AF1F96D}"/>
                </a:ext>
              </a:extLst>
            </p:cNvPr>
            <p:cNvSpPr txBox="1"/>
            <p:nvPr/>
          </p:nvSpPr>
          <p:spPr>
            <a:xfrm>
              <a:off x="7001945" y="4412343"/>
              <a:ext cx="2199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寄存器</a:t>
              </a:r>
              <a:endParaRPr lang="en-US" altLang="zh-CN"/>
            </a:p>
            <a:p>
              <a:r>
                <a:rPr lang="zh-CN" altLang="en-US"/>
                <a:t>组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B060F82A-3230-4C79-BB2E-C5C70CBC80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4908" y="2970562"/>
              <a:ext cx="9285166" cy="13353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A561433-4446-4B73-A1ED-9BC51F60C6E2}"/>
                </a:ext>
              </a:extLst>
            </p:cNvPr>
            <p:cNvCxnSpPr>
              <a:cxnSpLocks/>
            </p:cNvCxnSpPr>
            <p:nvPr/>
          </p:nvCxnSpPr>
          <p:spPr>
            <a:xfrm>
              <a:off x="11750074" y="2977238"/>
              <a:ext cx="0" cy="1133569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A6EA0CA8-51C1-4175-BB1B-CF8C6CD80BED}"/>
                </a:ext>
              </a:extLst>
            </p:cNvPr>
            <p:cNvCxnSpPr>
              <a:cxnSpLocks/>
            </p:cNvCxnSpPr>
            <p:nvPr/>
          </p:nvCxnSpPr>
          <p:spPr>
            <a:xfrm>
              <a:off x="2464908" y="2983915"/>
              <a:ext cx="6963" cy="1205948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628F7479-5ABD-4699-83EC-396DD3A58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2178" y="4131869"/>
              <a:ext cx="4559767" cy="28301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A43DC1C-AB5A-44CD-833E-B77CFDA182EC}"/>
                </a:ext>
              </a:extLst>
            </p:cNvPr>
            <p:cNvCxnSpPr>
              <a:cxnSpLocks/>
            </p:cNvCxnSpPr>
            <p:nvPr/>
          </p:nvCxnSpPr>
          <p:spPr>
            <a:xfrm>
              <a:off x="7001945" y="4135450"/>
              <a:ext cx="0" cy="1528371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8FF8EB1C-798E-4C78-92A8-15D5A7E3F8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79270" y="5578522"/>
              <a:ext cx="3170804" cy="5455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EBF64F0-3EF7-4F1C-95A8-E65656F37F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4043" y="5626347"/>
              <a:ext cx="1028956" cy="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5491A70A-C974-4D12-847C-AE05C177E9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4144" y="5622837"/>
              <a:ext cx="515124" cy="351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A13DA14D-8905-4917-90D5-00E70BB34C4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0074" y="4110807"/>
              <a:ext cx="0" cy="1397203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009F298C-52AC-40E8-8D26-D5956369AF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952" y="3930849"/>
              <a:ext cx="0" cy="3358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4FF38C9A-F425-474D-8A19-CF284A5F8BE4}"/>
                </a:ext>
              </a:extLst>
            </p:cNvPr>
            <p:cNvCxnSpPr>
              <a:cxnSpLocks/>
            </p:cNvCxnSpPr>
            <p:nvPr/>
          </p:nvCxnSpPr>
          <p:spPr>
            <a:xfrm>
              <a:off x="7607548" y="3933578"/>
              <a:ext cx="0" cy="3544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57707416-F908-4B00-BEC5-27AF3EE4FB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6238" y="4673898"/>
              <a:ext cx="28672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50AF6082-CBD3-4761-B584-13370B4E8D2F}"/>
                </a:ext>
              </a:extLst>
            </p:cNvPr>
            <p:cNvCxnSpPr>
              <a:cxnSpLocks/>
            </p:cNvCxnSpPr>
            <p:nvPr/>
          </p:nvCxnSpPr>
          <p:spPr>
            <a:xfrm>
              <a:off x="10959258" y="3940269"/>
              <a:ext cx="0" cy="7284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91F00034-CEF8-4284-952E-589ECF811950}"/>
              </a:ext>
            </a:extLst>
          </p:cNvPr>
          <p:cNvSpPr txBox="1"/>
          <p:nvPr/>
        </p:nvSpPr>
        <p:spPr>
          <a:xfrm>
            <a:off x="8852658" y="4387476"/>
            <a:ext cx="262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回写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0372CEF-C4B9-4440-8371-ACDC4327600F}"/>
              </a:ext>
            </a:extLst>
          </p:cNvPr>
          <p:cNvGrpSpPr/>
          <p:nvPr/>
        </p:nvGrpSpPr>
        <p:grpSpPr>
          <a:xfrm>
            <a:off x="3778335" y="5078380"/>
            <a:ext cx="744052" cy="1276327"/>
            <a:chOff x="3526896" y="5377015"/>
            <a:chExt cx="744052" cy="1276327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90DC30E-53B8-4366-A5E6-ED711619DC01}"/>
                </a:ext>
              </a:extLst>
            </p:cNvPr>
            <p:cNvSpPr/>
            <p:nvPr/>
          </p:nvSpPr>
          <p:spPr>
            <a:xfrm>
              <a:off x="3526896" y="5560318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0x01</a:t>
              </a:r>
              <a:endParaRPr lang="zh-CN" altLang="en-US" sz="160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5FECEE2-9782-4C95-93A1-573B5402440D}"/>
                </a:ext>
              </a:extLst>
            </p:cNvPr>
            <p:cNvSpPr/>
            <p:nvPr/>
          </p:nvSpPr>
          <p:spPr>
            <a:xfrm>
              <a:off x="3527587" y="5744178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0x02</a:t>
              </a:r>
              <a:endParaRPr lang="zh-CN" altLang="en-US" sz="1600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307A4E1-3584-4719-A5A5-C0227B7FEED2}"/>
                </a:ext>
              </a:extLst>
            </p:cNvPr>
            <p:cNvSpPr/>
            <p:nvPr/>
          </p:nvSpPr>
          <p:spPr>
            <a:xfrm>
              <a:off x="3528278" y="5932644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0x03</a:t>
              </a:r>
              <a:endParaRPr lang="zh-CN" altLang="en-US" sz="1600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712E043-0C76-4E56-B1A4-1660E24DD7F7}"/>
                </a:ext>
              </a:extLst>
            </p:cNvPr>
            <p:cNvSpPr/>
            <p:nvPr/>
          </p:nvSpPr>
          <p:spPr>
            <a:xfrm>
              <a:off x="3526896" y="6113159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0x04</a:t>
              </a:r>
              <a:endParaRPr lang="zh-CN" altLang="en-US" sz="1600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9AF7939-09B4-4555-BB74-5670BED54C7B}"/>
                </a:ext>
              </a:extLst>
            </p:cNvPr>
            <p:cNvSpPr/>
            <p:nvPr/>
          </p:nvSpPr>
          <p:spPr>
            <a:xfrm>
              <a:off x="3528778" y="5377015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0x00</a:t>
              </a:r>
              <a:endParaRPr lang="zh-CN" altLang="en-US" sz="1600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F55EBFA-ED93-4510-8A7C-87394E5BDF8E}"/>
                </a:ext>
              </a:extLst>
            </p:cNvPr>
            <p:cNvSpPr/>
            <p:nvPr/>
          </p:nvSpPr>
          <p:spPr>
            <a:xfrm>
              <a:off x="3526896" y="6292993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0x05</a:t>
              </a:r>
              <a:endParaRPr lang="zh-CN" altLang="en-US" sz="1600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2CBF04F-ADF7-4DC1-9C18-075388ADC4B2}"/>
                </a:ext>
              </a:extLst>
            </p:cNvPr>
            <p:cNvSpPr/>
            <p:nvPr/>
          </p:nvSpPr>
          <p:spPr>
            <a:xfrm>
              <a:off x="3526896" y="6465784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0x06</a:t>
              </a:r>
              <a:endParaRPr lang="zh-CN" altLang="en-US" sz="1600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440FB2A8-FF43-4A99-9716-351E053B5508}"/>
              </a:ext>
            </a:extLst>
          </p:cNvPr>
          <p:cNvSpPr/>
          <p:nvPr/>
        </p:nvSpPr>
        <p:spPr>
          <a:xfrm>
            <a:off x="3773393" y="6345864"/>
            <a:ext cx="742170" cy="1875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0x07</a:t>
            </a:r>
            <a:endParaRPr lang="zh-CN" altLang="en-US" sz="160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B34D097-D766-4952-857F-607C85D9562E}"/>
              </a:ext>
            </a:extLst>
          </p:cNvPr>
          <p:cNvSpPr txBox="1"/>
          <p:nvPr/>
        </p:nvSpPr>
        <p:spPr>
          <a:xfrm>
            <a:off x="4098604" y="4198510"/>
            <a:ext cx="2625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指令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5B6098F-05C1-4A96-9223-B8AEDC81BF59}"/>
              </a:ext>
            </a:extLst>
          </p:cNvPr>
          <p:cNvSpPr txBox="1"/>
          <p:nvPr/>
        </p:nvSpPr>
        <p:spPr>
          <a:xfrm>
            <a:off x="3632866" y="3943260"/>
            <a:ext cx="2625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指令</a:t>
            </a:r>
            <a:endParaRPr lang="en-US" altLang="zh-CN" sz="1200"/>
          </a:p>
          <a:p>
            <a:r>
              <a:rPr lang="zh-CN" altLang="en-US" sz="1200"/>
              <a:t>地址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882B619-5175-48BD-8EED-28FB131B9922}"/>
              </a:ext>
            </a:extLst>
          </p:cNvPr>
          <p:cNvSpPr txBox="1"/>
          <p:nvPr/>
        </p:nvSpPr>
        <p:spPr>
          <a:xfrm>
            <a:off x="4457851" y="5251375"/>
            <a:ext cx="262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ADD</a:t>
            </a:r>
            <a:endParaRPr lang="zh-CN" altLang="en-US"/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0C5AEC64-33D4-4EC2-8E6E-06AFEAD261A0}"/>
              </a:ext>
            </a:extLst>
          </p:cNvPr>
          <p:cNvCxnSpPr/>
          <p:nvPr/>
        </p:nvCxnSpPr>
        <p:spPr>
          <a:xfrm>
            <a:off x="4476781" y="5814524"/>
            <a:ext cx="76341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70E4BF3C-0881-4A21-B030-D901B99E9C5D}"/>
              </a:ext>
            </a:extLst>
          </p:cNvPr>
          <p:cNvSpPr txBox="1"/>
          <p:nvPr/>
        </p:nvSpPr>
        <p:spPr>
          <a:xfrm>
            <a:off x="4457851" y="6058975"/>
            <a:ext cx="262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SUB</a:t>
            </a:r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C166FB7-5BA4-4505-A9BA-F8A1A34157BD}"/>
              </a:ext>
            </a:extLst>
          </p:cNvPr>
          <p:cNvSpPr/>
          <p:nvPr/>
        </p:nvSpPr>
        <p:spPr>
          <a:xfrm>
            <a:off x="3773393" y="547691"/>
            <a:ext cx="2031735" cy="52322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moduel</a:t>
            </a:r>
            <a:r>
              <a:rPr lang="zh-CN" altLang="en-US"/>
              <a:t>  </a:t>
            </a:r>
            <a:r>
              <a:rPr lang="en-US" altLang="zh-CN"/>
              <a:t>pc_reg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C74B6676-8740-4E59-888C-3CC70A74E58E}"/>
              </a:ext>
            </a:extLst>
          </p:cNvPr>
          <p:cNvSpPr/>
          <p:nvPr/>
        </p:nvSpPr>
        <p:spPr>
          <a:xfrm>
            <a:off x="6180616" y="565925"/>
            <a:ext cx="2031735" cy="52322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moduel</a:t>
            </a:r>
            <a:r>
              <a:rPr lang="zh-CN" altLang="en-US"/>
              <a:t>  </a:t>
            </a:r>
            <a:r>
              <a:rPr lang="en-US" altLang="zh-CN"/>
              <a:t>if_id</a:t>
            </a:r>
          </a:p>
        </p:txBody>
      </p:sp>
      <p:sp>
        <p:nvSpPr>
          <p:cNvPr id="62" name="云形 61">
            <a:extLst>
              <a:ext uri="{FF2B5EF4-FFF2-40B4-BE49-F238E27FC236}">
                <a16:creationId xmlns:a16="http://schemas.microsoft.com/office/drawing/2014/main" id="{6BE2BE03-25B9-4DA3-B7AD-3E0FC5762238}"/>
              </a:ext>
            </a:extLst>
          </p:cNvPr>
          <p:cNvSpPr/>
          <p:nvPr/>
        </p:nvSpPr>
        <p:spPr>
          <a:xfrm>
            <a:off x="3904703" y="1233589"/>
            <a:ext cx="1769113" cy="523220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module if</a:t>
            </a:r>
            <a:endParaRPr lang="zh-CN" altLang="en-US"/>
          </a:p>
        </p:txBody>
      </p:sp>
      <p:sp>
        <p:nvSpPr>
          <p:cNvPr id="63" name="云形 62">
            <a:extLst>
              <a:ext uri="{FF2B5EF4-FFF2-40B4-BE49-F238E27FC236}">
                <a16:creationId xmlns:a16="http://schemas.microsoft.com/office/drawing/2014/main" id="{BB627070-891C-4218-B19B-FBE4B02298E0}"/>
              </a:ext>
            </a:extLst>
          </p:cNvPr>
          <p:cNvSpPr/>
          <p:nvPr/>
        </p:nvSpPr>
        <p:spPr>
          <a:xfrm>
            <a:off x="6327568" y="1351293"/>
            <a:ext cx="1836590" cy="523220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module id</a:t>
            </a:r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D01CB90C-DFCB-4539-9865-FCC0555D8815}"/>
              </a:ext>
            </a:extLst>
          </p:cNvPr>
          <p:cNvSpPr/>
          <p:nvPr/>
        </p:nvSpPr>
        <p:spPr>
          <a:xfrm>
            <a:off x="8884015" y="565925"/>
            <a:ext cx="1507655" cy="52322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id_ex</a:t>
            </a:r>
            <a:endParaRPr lang="zh-CN" altLang="en-US"/>
          </a:p>
        </p:txBody>
      </p:sp>
      <p:sp>
        <p:nvSpPr>
          <p:cNvPr id="65" name="云形 64">
            <a:extLst>
              <a:ext uri="{FF2B5EF4-FFF2-40B4-BE49-F238E27FC236}">
                <a16:creationId xmlns:a16="http://schemas.microsoft.com/office/drawing/2014/main" id="{38539FD6-D4DB-4866-8999-91E8EE586C59}"/>
              </a:ext>
            </a:extLst>
          </p:cNvPr>
          <p:cNvSpPr/>
          <p:nvPr/>
        </p:nvSpPr>
        <p:spPr>
          <a:xfrm>
            <a:off x="8776773" y="1333595"/>
            <a:ext cx="1836590" cy="523220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module ex</a:t>
            </a:r>
            <a:endParaRPr lang="zh-CN" altLang="en-US"/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F73C8AD1-C547-470C-A75A-DAAA5B64552D}"/>
              </a:ext>
            </a:extLst>
          </p:cNvPr>
          <p:cNvSpPr/>
          <p:nvPr/>
        </p:nvSpPr>
        <p:spPr>
          <a:xfrm>
            <a:off x="2116351" y="1048688"/>
            <a:ext cx="1562801" cy="6052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  <a:p>
            <a:pPr algn="ctr"/>
            <a:r>
              <a:rPr lang="en-US" altLang="zh-CN"/>
              <a:t>ROM</a:t>
            </a:r>
          </a:p>
          <a:p>
            <a:pPr algn="ctr"/>
            <a:endParaRPr lang="zh-CN" altLang="en-US"/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2D06F3A9-E281-4A35-8959-E0A922F0E09B}"/>
              </a:ext>
            </a:extLst>
          </p:cNvPr>
          <p:cNvSpPr/>
          <p:nvPr/>
        </p:nvSpPr>
        <p:spPr>
          <a:xfrm>
            <a:off x="7740733" y="1908239"/>
            <a:ext cx="1314427" cy="411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  <a:p>
            <a:pPr algn="ctr"/>
            <a:r>
              <a:rPr lang="en-US" altLang="zh-CN"/>
              <a:t>regs</a:t>
            </a:r>
          </a:p>
          <a:p>
            <a:pPr algn="ctr"/>
            <a:endParaRPr lang="zh-CN" altLang="en-US"/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53907E94-B4C8-4E96-A718-05D7537A95EC}"/>
              </a:ext>
            </a:extLst>
          </p:cNvPr>
          <p:cNvCxnSpPr>
            <a:cxnSpLocks/>
          </p:cNvCxnSpPr>
          <p:nvPr/>
        </p:nvCxnSpPr>
        <p:spPr>
          <a:xfrm flipV="1">
            <a:off x="0" y="2700712"/>
            <a:ext cx="12141926" cy="1960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678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0E406FA-F641-4DBD-9DDB-C304769814C8}"/>
              </a:ext>
            </a:extLst>
          </p:cNvPr>
          <p:cNvSpPr/>
          <p:nvPr/>
        </p:nvSpPr>
        <p:spPr>
          <a:xfrm>
            <a:off x="8265011" y="1120676"/>
            <a:ext cx="35573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module if_id(</a:t>
            </a:r>
          </a:p>
          <a:p>
            <a:r>
              <a:rPr lang="zh-CN" altLang="en-US"/>
              <a:t>	input wire clk,</a:t>
            </a:r>
          </a:p>
          <a:p>
            <a:r>
              <a:rPr lang="zh-CN" altLang="en-US"/>
              <a:t>	input wire rst,</a:t>
            </a:r>
          </a:p>
          <a:p>
            <a:r>
              <a:rPr lang="zh-CN" altLang="en-US"/>
              <a:t>	input wire [31:0]  inst_i, </a:t>
            </a:r>
          </a:p>
          <a:p>
            <a:r>
              <a:rPr lang="zh-CN" altLang="en-US"/>
              <a:t>	input wire [31:0]  inst_addr_i,</a:t>
            </a:r>
          </a:p>
          <a:p>
            <a:r>
              <a:rPr lang="zh-CN" altLang="en-US"/>
              <a:t>	output wire[31:0]  inst_addr_o, </a:t>
            </a:r>
          </a:p>
          <a:p>
            <a:r>
              <a:rPr lang="zh-CN" altLang="en-US"/>
              <a:t>	output wire[31:0]  inst_o</a:t>
            </a:r>
          </a:p>
          <a:p>
            <a:r>
              <a:rPr lang="zh-CN" altLang="en-US"/>
              <a:t>);	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2B142F5-D324-4931-A430-053855E237E2}"/>
              </a:ext>
            </a:extLst>
          </p:cNvPr>
          <p:cNvSpPr/>
          <p:nvPr/>
        </p:nvSpPr>
        <p:spPr>
          <a:xfrm>
            <a:off x="3982135" y="613312"/>
            <a:ext cx="38017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module ifetch(</a:t>
            </a:r>
          </a:p>
          <a:p>
            <a:r>
              <a:rPr lang="zh-CN" altLang="en-US"/>
              <a:t>	//from pc</a:t>
            </a:r>
          </a:p>
          <a:p>
            <a:r>
              <a:rPr lang="zh-CN" altLang="en-US"/>
              <a:t>	input  wire[31:0] pc_addr_i,</a:t>
            </a:r>
          </a:p>
          <a:p>
            <a:r>
              <a:rPr lang="zh-CN" altLang="en-US"/>
              <a:t>	//from rom </a:t>
            </a:r>
          </a:p>
          <a:p>
            <a:r>
              <a:rPr lang="zh-CN" altLang="en-US"/>
              <a:t>	input  wire[31:0] rom_inst_i,</a:t>
            </a:r>
          </a:p>
          <a:p>
            <a:r>
              <a:rPr lang="zh-CN" altLang="en-US"/>
              <a:t>	//to rom</a:t>
            </a:r>
          </a:p>
          <a:p>
            <a:r>
              <a:rPr lang="zh-CN" altLang="en-US"/>
              <a:t>	output wire[31:0] if2rom_addr_o, </a:t>
            </a:r>
            <a:endParaRPr lang="en-US" altLang="zh-CN"/>
          </a:p>
          <a:p>
            <a:r>
              <a:rPr lang="zh-CN" altLang="en-US"/>
              <a:t>	// to if_id</a:t>
            </a:r>
          </a:p>
          <a:p>
            <a:r>
              <a:rPr lang="zh-CN" altLang="en-US"/>
              <a:t>	output wire[31:0] inst_addr_o, </a:t>
            </a:r>
          </a:p>
          <a:p>
            <a:r>
              <a:rPr lang="zh-CN" altLang="en-US"/>
              <a:t>	output wire[31:0] inst_o</a:t>
            </a:r>
          </a:p>
          <a:p>
            <a:r>
              <a:rPr lang="zh-CN" altLang="en-US"/>
              <a:t>	);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54DE26-BE3B-4716-B071-9DE4A8307A76}"/>
              </a:ext>
            </a:extLst>
          </p:cNvPr>
          <p:cNvSpPr/>
          <p:nvPr/>
        </p:nvSpPr>
        <p:spPr>
          <a:xfrm>
            <a:off x="725819" y="1444309"/>
            <a:ext cx="29624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module pc_reg(</a:t>
            </a:r>
          </a:p>
          <a:p>
            <a:r>
              <a:rPr lang="zh-CN" altLang="en-US"/>
              <a:t>	input wire 		 clk,</a:t>
            </a:r>
          </a:p>
          <a:p>
            <a:r>
              <a:rPr lang="zh-CN" altLang="en-US"/>
              <a:t>	input wire 		 rst,</a:t>
            </a:r>
          </a:p>
          <a:p>
            <a:r>
              <a:rPr lang="zh-CN" altLang="en-US"/>
              <a:t>	output reg[31:0] pc_o</a:t>
            </a:r>
          </a:p>
          <a:p>
            <a:r>
              <a:rPr lang="zh-CN" altLang="en-US"/>
              <a:t>);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0A40D4A-DF37-4D6D-A29D-23B5AE792589}"/>
              </a:ext>
            </a:extLst>
          </p:cNvPr>
          <p:cNvCxnSpPr>
            <a:cxnSpLocks/>
          </p:cNvCxnSpPr>
          <p:nvPr/>
        </p:nvCxnSpPr>
        <p:spPr>
          <a:xfrm>
            <a:off x="3835217" y="131569"/>
            <a:ext cx="0" cy="3854952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E4CDB21-AEC8-47E8-BA57-FC4D19813942}"/>
              </a:ext>
            </a:extLst>
          </p:cNvPr>
          <p:cNvCxnSpPr>
            <a:cxnSpLocks/>
          </p:cNvCxnSpPr>
          <p:nvPr/>
        </p:nvCxnSpPr>
        <p:spPr>
          <a:xfrm>
            <a:off x="8099128" y="214383"/>
            <a:ext cx="0" cy="377213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A7A097C9-B773-43AB-B03B-53B7E7035E3B}"/>
              </a:ext>
            </a:extLst>
          </p:cNvPr>
          <p:cNvSpPr/>
          <p:nvPr/>
        </p:nvSpPr>
        <p:spPr>
          <a:xfrm>
            <a:off x="4419996" y="506537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module rom(</a:t>
            </a:r>
          </a:p>
          <a:p>
            <a:r>
              <a:rPr lang="zh-CN" altLang="en-US"/>
              <a:t>	input wire[31:0] inst_addr_i,</a:t>
            </a:r>
          </a:p>
          <a:p>
            <a:r>
              <a:rPr lang="zh-CN" altLang="en-US"/>
              <a:t>	output reg[31:0] inst_o</a:t>
            </a:r>
          </a:p>
          <a:p>
            <a:r>
              <a:rPr lang="zh-CN" altLang="en-US"/>
              <a:t>);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C2B8987-E3CD-4653-A2E6-9B43E200B69A}"/>
              </a:ext>
            </a:extLst>
          </p:cNvPr>
          <p:cNvCxnSpPr>
            <a:cxnSpLocks/>
          </p:cNvCxnSpPr>
          <p:nvPr/>
        </p:nvCxnSpPr>
        <p:spPr>
          <a:xfrm rot="16200000">
            <a:off x="5909611" y="2722399"/>
            <a:ext cx="0" cy="3854952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6271921-7ACE-4F0E-A3FC-FA99C1ED6F9F}"/>
              </a:ext>
            </a:extLst>
          </p:cNvPr>
          <p:cNvCxnSpPr>
            <a:cxnSpLocks/>
          </p:cNvCxnSpPr>
          <p:nvPr/>
        </p:nvCxnSpPr>
        <p:spPr>
          <a:xfrm>
            <a:off x="2776640" y="548341"/>
            <a:ext cx="8085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915E6AF-318F-4A38-A622-9C25A4825B84}"/>
              </a:ext>
            </a:extLst>
          </p:cNvPr>
          <p:cNvCxnSpPr>
            <a:cxnSpLocks/>
          </p:cNvCxnSpPr>
          <p:nvPr/>
        </p:nvCxnSpPr>
        <p:spPr>
          <a:xfrm>
            <a:off x="7783912" y="603584"/>
            <a:ext cx="8085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730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420B1CB-22E0-448D-9C65-C0CD1A6E4F64}"/>
              </a:ext>
            </a:extLst>
          </p:cNvPr>
          <p:cNvSpPr/>
          <p:nvPr/>
        </p:nvSpPr>
        <p:spPr>
          <a:xfrm>
            <a:off x="8655239" y="1201072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module ex(</a:t>
            </a:r>
          </a:p>
          <a:p>
            <a:r>
              <a:rPr lang="zh-CN" altLang="en-US"/>
              <a:t>	//from id_ex</a:t>
            </a:r>
          </a:p>
          <a:p>
            <a:r>
              <a:rPr lang="zh-CN" altLang="en-US"/>
              <a:t>	input wire[31:0] inst_i,	</a:t>
            </a:r>
          </a:p>
          <a:p>
            <a:r>
              <a:rPr lang="zh-CN" altLang="en-US"/>
              <a:t>	input wire[31:0] inst_addr_i,</a:t>
            </a:r>
          </a:p>
          <a:p>
            <a:r>
              <a:rPr lang="zh-CN" altLang="en-US"/>
              <a:t>	input wire[31:0] op1_i,</a:t>
            </a:r>
          </a:p>
          <a:p>
            <a:r>
              <a:rPr lang="zh-CN" altLang="en-US"/>
              <a:t>	input wire[31:0] op2_i,</a:t>
            </a:r>
          </a:p>
          <a:p>
            <a:r>
              <a:rPr lang="zh-CN" altLang="en-US"/>
              <a:t>	input wire[4:0]  rd_addr_i,</a:t>
            </a:r>
          </a:p>
          <a:p>
            <a:r>
              <a:rPr lang="zh-CN" altLang="en-US"/>
              <a:t>	input wire 		 rd_wen_i,</a:t>
            </a:r>
          </a:p>
          <a:p>
            <a:r>
              <a:rPr lang="zh-CN" altLang="en-US"/>
              <a:t>	//to regs</a:t>
            </a:r>
          </a:p>
          <a:p>
            <a:r>
              <a:rPr lang="zh-CN" altLang="en-US"/>
              <a:t>	output reg[4:0] rd_addr_o,</a:t>
            </a:r>
          </a:p>
          <a:p>
            <a:r>
              <a:rPr lang="zh-CN" altLang="en-US"/>
              <a:t>	output reg[31:0]rd_data_o,</a:t>
            </a:r>
          </a:p>
          <a:p>
            <a:r>
              <a:rPr lang="zh-CN" altLang="en-US"/>
              <a:t>	output reg 	    rd_wen_o</a:t>
            </a:r>
          </a:p>
          <a:p>
            <a:r>
              <a:rPr lang="zh-CN" altLang="en-US"/>
              <a:t>);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4216A3-74B3-4338-B13A-3D5E28F5C9A2}"/>
              </a:ext>
            </a:extLst>
          </p:cNvPr>
          <p:cNvSpPr/>
          <p:nvPr/>
        </p:nvSpPr>
        <p:spPr>
          <a:xfrm>
            <a:off x="4647769" y="816775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module id_ex(</a:t>
            </a:r>
          </a:p>
          <a:p>
            <a:r>
              <a:rPr lang="zh-CN" altLang="en-US"/>
              <a:t>	input wire clk,</a:t>
            </a:r>
          </a:p>
          <a:p>
            <a:r>
              <a:rPr lang="zh-CN" altLang="en-US"/>
              <a:t>	input wire rst,</a:t>
            </a:r>
          </a:p>
          <a:p>
            <a:r>
              <a:rPr lang="zh-CN" altLang="en-US"/>
              <a:t>	//from id</a:t>
            </a:r>
          </a:p>
          <a:p>
            <a:r>
              <a:rPr lang="zh-CN" altLang="en-US"/>
              <a:t>	input wire[31:0] inst_i,</a:t>
            </a:r>
          </a:p>
          <a:p>
            <a:r>
              <a:rPr lang="zh-CN" altLang="en-US"/>
              <a:t>	input wire[31:0] inst_addr_i,</a:t>
            </a:r>
          </a:p>
          <a:p>
            <a:r>
              <a:rPr lang="zh-CN" altLang="en-US"/>
              <a:t>	input wire[31:0] op1_i,	</a:t>
            </a:r>
          </a:p>
          <a:p>
            <a:r>
              <a:rPr lang="zh-CN" altLang="en-US"/>
              <a:t>	input wire[31:0] op2_i,</a:t>
            </a:r>
          </a:p>
          <a:p>
            <a:r>
              <a:rPr lang="zh-CN" altLang="en-US"/>
              <a:t>	input wire[4:0] rd_addr_i,	</a:t>
            </a:r>
          </a:p>
          <a:p>
            <a:r>
              <a:rPr lang="zh-CN" altLang="en-US"/>
              <a:t>	input wire 		reg_wen_i,</a:t>
            </a:r>
          </a:p>
          <a:p>
            <a:r>
              <a:rPr lang="zh-CN" altLang="en-US"/>
              <a:t>	//to ex</a:t>
            </a:r>
          </a:p>
          <a:p>
            <a:r>
              <a:rPr lang="zh-CN" altLang="en-US"/>
              <a:t>	output wire[31:0] inst_o,</a:t>
            </a:r>
          </a:p>
          <a:p>
            <a:r>
              <a:rPr lang="zh-CN" altLang="en-US"/>
              <a:t>	output wire[31:0] inst_addr_o,</a:t>
            </a:r>
          </a:p>
          <a:p>
            <a:r>
              <a:rPr lang="zh-CN" altLang="en-US"/>
              <a:t>	output wire[31:0] op1_o,	</a:t>
            </a:r>
          </a:p>
          <a:p>
            <a:r>
              <a:rPr lang="zh-CN" altLang="en-US"/>
              <a:t>	output wire[31:0] op2_o,</a:t>
            </a:r>
          </a:p>
          <a:p>
            <a:r>
              <a:rPr lang="zh-CN" altLang="en-US"/>
              <a:t>	output wire[4:0]  rd_addr_o,	</a:t>
            </a:r>
          </a:p>
          <a:p>
            <a:r>
              <a:rPr lang="zh-CN" altLang="en-US"/>
              <a:t>	output wire 	  reg_wen_o		</a:t>
            </a:r>
          </a:p>
          <a:p>
            <a:r>
              <a:rPr lang="zh-CN" altLang="en-US"/>
              <a:t>);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82346AC-89E5-4B4F-B2C9-9F72C8F100EC}"/>
              </a:ext>
            </a:extLst>
          </p:cNvPr>
          <p:cNvSpPr/>
          <p:nvPr/>
        </p:nvSpPr>
        <p:spPr>
          <a:xfrm>
            <a:off x="474802" y="401276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module id(</a:t>
            </a:r>
          </a:p>
          <a:p>
            <a:r>
              <a:rPr lang="zh-CN" altLang="en-US"/>
              <a:t>	//from if_id</a:t>
            </a:r>
          </a:p>
          <a:p>
            <a:r>
              <a:rPr lang="zh-CN" altLang="en-US"/>
              <a:t>	input wire[31:0] inst_i,</a:t>
            </a:r>
          </a:p>
          <a:p>
            <a:r>
              <a:rPr lang="zh-CN" altLang="en-US"/>
              <a:t>	input wire[31:0] inst_addr_i,</a:t>
            </a:r>
          </a:p>
          <a:p>
            <a:r>
              <a:rPr lang="zh-CN" altLang="en-US"/>
              <a:t>		</a:t>
            </a:r>
          </a:p>
          <a:p>
            <a:r>
              <a:rPr lang="zh-CN" altLang="en-US"/>
              <a:t>	// to regs </a:t>
            </a:r>
          </a:p>
          <a:p>
            <a:r>
              <a:rPr lang="zh-CN" altLang="en-US"/>
              <a:t>	output reg[4:0] rs1_addr_o,</a:t>
            </a:r>
          </a:p>
          <a:p>
            <a:r>
              <a:rPr lang="zh-CN" altLang="en-US"/>
              <a:t>	output reg[4:0] rs2_addr_o,</a:t>
            </a:r>
          </a:p>
          <a:p>
            <a:r>
              <a:rPr lang="zh-CN" altLang="en-US"/>
              <a:t>	// from regs</a:t>
            </a:r>
          </a:p>
          <a:p>
            <a:r>
              <a:rPr lang="zh-CN" altLang="en-US"/>
              <a:t>	input wire[31:0] rs1_data_i,</a:t>
            </a:r>
          </a:p>
          <a:p>
            <a:r>
              <a:rPr lang="zh-CN" altLang="en-US"/>
              <a:t>	input wire[31:0] rs2_data_i,</a:t>
            </a:r>
          </a:p>
          <a:p>
            <a:r>
              <a:rPr lang="zh-CN" altLang="en-US"/>
              <a:t>	</a:t>
            </a:r>
          </a:p>
          <a:p>
            <a:r>
              <a:rPr lang="zh-CN" altLang="en-US"/>
              <a:t>	//to id_ex</a:t>
            </a:r>
          </a:p>
          <a:p>
            <a:r>
              <a:rPr lang="zh-CN" altLang="en-US"/>
              <a:t>	output reg[31:0] inst_o,</a:t>
            </a:r>
          </a:p>
          <a:p>
            <a:r>
              <a:rPr lang="zh-CN" altLang="en-US"/>
              <a:t>	output reg[31:0] inst_addr_o,</a:t>
            </a:r>
          </a:p>
          <a:p>
            <a:r>
              <a:rPr lang="zh-CN" altLang="en-US"/>
              <a:t>	output reg[31:0] op1_o,	</a:t>
            </a:r>
          </a:p>
          <a:p>
            <a:r>
              <a:rPr lang="zh-CN" altLang="en-US"/>
              <a:t>	output reg[31:0] op2_o,</a:t>
            </a:r>
          </a:p>
          <a:p>
            <a:r>
              <a:rPr lang="zh-CN" altLang="en-US"/>
              <a:t>	output reg[4:0]  rd_addr_o,	</a:t>
            </a:r>
          </a:p>
          <a:p>
            <a:r>
              <a:rPr lang="zh-CN" altLang="en-US"/>
              <a:t>	output reg 		 reg_wen	</a:t>
            </a:r>
          </a:p>
          <a:p>
            <a:r>
              <a:rPr lang="zh-CN" altLang="en-US"/>
              <a:t>);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7AB1013-9E5A-43D7-9AA1-A6C5CB27DCAB}"/>
              </a:ext>
            </a:extLst>
          </p:cNvPr>
          <p:cNvCxnSpPr/>
          <p:nvPr/>
        </p:nvCxnSpPr>
        <p:spPr>
          <a:xfrm>
            <a:off x="4545686" y="263137"/>
            <a:ext cx="0" cy="627581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8E272FA-38FD-4B70-A94C-64DE34365BA1}"/>
              </a:ext>
            </a:extLst>
          </p:cNvPr>
          <p:cNvCxnSpPr/>
          <p:nvPr/>
        </p:nvCxnSpPr>
        <p:spPr>
          <a:xfrm>
            <a:off x="8493833" y="218026"/>
            <a:ext cx="0" cy="627581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5FC1289-25F4-4183-9B58-5F5AFA225F9E}"/>
              </a:ext>
            </a:extLst>
          </p:cNvPr>
          <p:cNvCxnSpPr>
            <a:cxnSpLocks/>
          </p:cNvCxnSpPr>
          <p:nvPr/>
        </p:nvCxnSpPr>
        <p:spPr>
          <a:xfrm>
            <a:off x="3414746" y="568076"/>
            <a:ext cx="8085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21128DE-145E-48F3-82CE-24E4A5CC5623}"/>
              </a:ext>
            </a:extLst>
          </p:cNvPr>
          <p:cNvCxnSpPr>
            <a:cxnSpLocks/>
          </p:cNvCxnSpPr>
          <p:nvPr/>
        </p:nvCxnSpPr>
        <p:spPr>
          <a:xfrm>
            <a:off x="7565728" y="719380"/>
            <a:ext cx="8085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959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F3E9C9E-0D39-48D1-9EE2-50D908296BF7}"/>
              </a:ext>
            </a:extLst>
          </p:cNvPr>
          <p:cNvSpPr/>
          <p:nvPr/>
        </p:nvSpPr>
        <p:spPr>
          <a:xfrm>
            <a:off x="1781748" y="89276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module regs(</a:t>
            </a:r>
          </a:p>
          <a:p>
            <a:r>
              <a:rPr lang="zh-CN" altLang="en-US"/>
              <a:t>	input wire clk,</a:t>
            </a:r>
          </a:p>
          <a:p>
            <a:r>
              <a:rPr lang="zh-CN" altLang="en-US"/>
              <a:t>	input wire rst,</a:t>
            </a:r>
          </a:p>
          <a:p>
            <a:r>
              <a:rPr lang="zh-CN" altLang="en-US"/>
              <a:t>	//from id</a:t>
            </a:r>
          </a:p>
          <a:p>
            <a:r>
              <a:rPr lang="zh-CN" altLang="en-US"/>
              <a:t>	input wire[4:0] reg1_raddr_i,</a:t>
            </a:r>
          </a:p>
          <a:p>
            <a:r>
              <a:rPr lang="zh-CN" altLang="en-US"/>
              <a:t>	input wire[4:0] reg2_raddr_i,</a:t>
            </a:r>
          </a:p>
          <a:p>
            <a:r>
              <a:rPr lang="zh-CN" altLang="en-US"/>
              <a:t>	</a:t>
            </a:r>
          </a:p>
          <a:p>
            <a:r>
              <a:rPr lang="zh-CN" altLang="en-US"/>
              <a:t>	//to id</a:t>
            </a:r>
          </a:p>
          <a:p>
            <a:r>
              <a:rPr lang="zh-CN" altLang="en-US"/>
              <a:t>	output reg[31:0] reg1_rdata_o,</a:t>
            </a:r>
          </a:p>
          <a:p>
            <a:r>
              <a:rPr lang="zh-CN" altLang="en-US"/>
              <a:t>	output reg[31:0] reg2_rdata_o,</a:t>
            </a:r>
          </a:p>
          <a:p>
            <a:r>
              <a:rPr lang="zh-CN" altLang="en-US"/>
              <a:t>	</a:t>
            </a:r>
          </a:p>
          <a:p>
            <a:r>
              <a:rPr lang="zh-CN" altLang="en-US"/>
              <a:t>	//from ex</a:t>
            </a:r>
          </a:p>
          <a:p>
            <a:r>
              <a:rPr lang="zh-CN" altLang="en-US"/>
              <a:t>	input wire[4:0] reg_waddr_i,</a:t>
            </a:r>
          </a:p>
          <a:p>
            <a:r>
              <a:rPr lang="zh-CN" altLang="en-US"/>
              <a:t>	input wire[31:0]reg_wdata_i,</a:t>
            </a:r>
          </a:p>
          <a:p>
            <a:r>
              <a:rPr lang="zh-CN" altLang="en-US"/>
              <a:t>	input 			reg_wen</a:t>
            </a:r>
          </a:p>
          <a:p>
            <a:endParaRPr lang="zh-CN" altLang="en-US"/>
          </a:p>
          <a:p>
            <a:r>
              <a:rPr lang="zh-CN" altLang="en-US"/>
              <a:t>);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0EC72BE-3F10-4F6B-AC02-6E04B921C8C4}"/>
              </a:ext>
            </a:extLst>
          </p:cNvPr>
          <p:cNvSpPr/>
          <p:nvPr/>
        </p:nvSpPr>
        <p:spPr>
          <a:xfrm>
            <a:off x="8625192" y="138175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module dff_set #(</a:t>
            </a:r>
          </a:p>
          <a:p>
            <a:r>
              <a:rPr lang="zh-CN" altLang="en-US"/>
              <a:t>	parameter DW  = 32</a:t>
            </a:r>
          </a:p>
          <a:p>
            <a:r>
              <a:rPr lang="zh-CN" altLang="en-US"/>
              <a:t>)</a:t>
            </a:r>
          </a:p>
          <a:p>
            <a:r>
              <a:rPr lang="zh-CN" altLang="en-US"/>
              <a:t>(</a:t>
            </a:r>
          </a:p>
          <a:p>
            <a:r>
              <a:rPr lang="zh-CN" altLang="en-US"/>
              <a:t>	input wire clk,</a:t>
            </a:r>
          </a:p>
          <a:p>
            <a:r>
              <a:rPr lang="zh-CN" altLang="en-US"/>
              <a:t>	input wire rst,</a:t>
            </a:r>
          </a:p>
          <a:p>
            <a:r>
              <a:rPr lang="zh-CN" altLang="en-US"/>
              <a:t>	input wire [DW-1:0]  set_data, </a:t>
            </a:r>
          </a:p>
          <a:p>
            <a:r>
              <a:rPr lang="zh-CN" altLang="en-US"/>
              <a:t>	input wire [DW-1:0]  data_i, </a:t>
            </a:r>
          </a:p>
          <a:p>
            <a:r>
              <a:rPr lang="zh-CN" altLang="en-US"/>
              <a:t>	output reg [DW-1:0]  data_o	</a:t>
            </a:r>
          </a:p>
          <a:p>
            <a:r>
              <a:rPr lang="zh-CN" altLang="en-US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27671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1D2B96-854D-4461-BEAD-36FA0ECDC6D4}"/>
              </a:ext>
            </a:extLst>
          </p:cNvPr>
          <p:cNvSpPr txBox="1"/>
          <p:nvPr/>
        </p:nvSpPr>
        <p:spPr>
          <a:xfrm>
            <a:off x="4326920" y="279281"/>
            <a:ext cx="51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</a:rPr>
              <a:t>指令相关性冲突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8D6540E-C002-4F9B-95C1-45235D6AD1BE}"/>
              </a:ext>
            </a:extLst>
          </p:cNvPr>
          <p:cNvCxnSpPr/>
          <p:nvPr/>
        </p:nvCxnSpPr>
        <p:spPr>
          <a:xfrm>
            <a:off x="2767447" y="1900910"/>
            <a:ext cx="51861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0A29F05-5231-4040-9308-225DD463D3B6}"/>
              </a:ext>
            </a:extLst>
          </p:cNvPr>
          <p:cNvCxnSpPr/>
          <p:nvPr/>
        </p:nvCxnSpPr>
        <p:spPr>
          <a:xfrm>
            <a:off x="3286062" y="1464181"/>
            <a:ext cx="0" cy="43672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3A713DB-3F5D-420C-8797-C22CF3E47BB3}"/>
              </a:ext>
            </a:extLst>
          </p:cNvPr>
          <p:cNvCxnSpPr>
            <a:cxnSpLocks/>
          </p:cNvCxnSpPr>
          <p:nvPr/>
        </p:nvCxnSpPr>
        <p:spPr>
          <a:xfrm>
            <a:off x="3279238" y="1471005"/>
            <a:ext cx="5254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0DFE4E23-3DBA-4C7B-B1C0-EBCF9334BE0D}"/>
              </a:ext>
            </a:extLst>
          </p:cNvPr>
          <p:cNvGrpSpPr/>
          <p:nvPr/>
        </p:nvGrpSpPr>
        <p:grpSpPr>
          <a:xfrm>
            <a:off x="3797853" y="1464181"/>
            <a:ext cx="1030406" cy="450376"/>
            <a:chOff x="3650776" y="880280"/>
            <a:chExt cx="1030406" cy="450376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8FDA7F0-6AAB-4B98-9D88-3F15C8587DF8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880280"/>
              <a:ext cx="0" cy="44810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B437D5E-B85D-4BEE-8E50-3F60A0C2C35D}"/>
                </a:ext>
              </a:extLst>
            </p:cNvPr>
            <p:cNvGrpSpPr/>
            <p:nvPr/>
          </p:nvGrpSpPr>
          <p:grpSpPr>
            <a:xfrm>
              <a:off x="3650776" y="880280"/>
              <a:ext cx="1030406" cy="450376"/>
              <a:chOff x="3650776" y="880280"/>
              <a:chExt cx="1030406" cy="450376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31C11DDC-326C-451D-94B7-B47E658A3907}"/>
                  </a:ext>
                </a:extLst>
              </p:cNvPr>
              <p:cNvCxnSpPr/>
              <p:nvPr/>
            </p:nvCxnSpPr>
            <p:spPr>
              <a:xfrm>
                <a:off x="3650776" y="1330656"/>
                <a:ext cx="51861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C9585B20-94B6-418D-AA97-4EBB4A1924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2567" y="880280"/>
                <a:ext cx="0" cy="44810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AB697C5D-9E23-4C99-BA90-A0742384DB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5743" y="880280"/>
                <a:ext cx="52543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F0690E9-6AA2-40AD-8594-0DD8B3E41716}"/>
              </a:ext>
            </a:extLst>
          </p:cNvPr>
          <p:cNvGrpSpPr/>
          <p:nvPr/>
        </p:nvGrpSpPr>
        <p:grpSpPr>
          <a:xfrm>
            <a:off x="4814611" y="1471005"/>
            <a:ext cx="1030406" cy="450376"/>
            <a:chOff x="3650776" y="880280"/>
            <a:chExt cx="1030406" cy="450376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622C7BC9-F560-419B-9261-4F4A0D5C8EEF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880280"/>
              <a:ext cx="0" cy="44810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899C5E1-C2F8-4342-B866-1F15EABE74B0}"/>
                </a:ext>
              </a:extLst>
            </p:cNvPr>
            <p:cNvGrpSpPr/>
            <p:nvPr/>
          </p:nvGrpSpPr>
          <p:grpSpPr>
            <a:xfrm>
              <a:off x="3650776" y="880280"/>
              <a:ext cx="1030406" cy="450376"/>
              <a:chOff x="3650776" y="880280"/>
              <a:chExt cx="1030406" cy="450376"/>
            </a:xfrm>
          </p:grpSpPr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EBD77363-AD13-4B37-AC77-CC0C5CFC5E96}"/>
                  </a:ext>
                </a:extLst>
              </p:cNvPr>
              <p:cNvCxnSpPr/>
              <p:nvPr/>
            </p:nvCxnSpPr>
            <p:spPr>
              <a:xfrm>
                <a:off x="3650776" y="1330656"/>
                <a:ext cx="51861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A31E2E7E-D7A7-4396-973C-81F8728379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2567" y="880280"/>
                <a:ext cx="0" cy="44810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5EFBDDEF-A831-4A2B-ABE1-A172AFD3C0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5743" y="880280"/>
                <a:ext cx="52543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F63C4FC-845C-42DD-ACF6-9BA0D7E6A31F}"/>
              </a:ext>
            </a:extLst>
          </p:cNvPr>
          <p:cNvGrpSpPr/>
          <p:nvPr/>
        </p:nvGrpSpPr>
        <p:grpSpPr>
          <a:xfrm>
            <a:off x="5834780" y="1471005"/>
            <a:ext cx="1030406" cy="450376"/>
            <a:chOff x="3650776" y="880280"/>
            <a:chExt cx="1030406" cy="450376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FDBD235D-7E78-44C5-B8BB-A9D2B4F7EFE2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880280"/>
              <a:ext cx="0" cy="44810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0EF01DA1-FD40-4766-BBF1-05B2B3B6A715}"/>
                </a:ext>
              </a:extLst>
            </p:cNvPr>
            <p:cNvGrpSpPr/>
            <p:nvPr/>
          </p:nvGrpSpPr>
          <p:grpSpPr>
            <a:xfrm>
              <a:off x="3650776" y="880280"/>
              <a:ext cx="1030406" cy="450376"/>
              <a:chOff x="3650776" y="880280"/>
              <a:chExt cx="1030406" cy="450376"/>
            </a:xfrm>
          </p:grpSpPr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E876AA07-19C2-4C51-BFC4-485059549D94}"/>
                  </a:ext>
                </a:extLst>
              </p:cNvPr>
              <p:cNvCxnSpPr/>
              <p:nvPr/>
            </p:nvCxnSpPr>
            <p:spPr>
              <a:xfrm>
                <a:off x="3650776" y="1330656"/>
                <a:ext cx="51861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1241865C-9868-465D-A0FD-A02F139922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2567" y="880280"/>
                <a:ext cx="0" cy="44810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7A5C1E0E-F8C9-4562-945A-56E5A8CA5A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5743" y="880280"/>
                <a:ext cx="52543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1A0DA4E-0509-4811-81CB-8CB89311C8FD}"/>
              </a:ext>
            </a:extLst>
          </p:cNvPr>
          <p:cNvGrpSpPr/>
          <p:nvPr/>
        </p:nvGrpSpPr>
        <p:grpSpPr>
          <a:xfrm>
            <a:off x="6851537" y="1471005"/>
            <a:ext cx="1030406" cy="450376"/>
            <a:chOff x="3650776" y="880280"/>
            <a:chExt cx="1030406" cy="450376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95F7FC0-520B-43D6-AE50-367491CDBFB0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880280"/>
              <a:ext cx="0" cy="44810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97E306F6-92C9-463C-92DD-A23C159FCB19}"/>
                </a:ext>
              </a:extLst>
            </p:cNvPr>
            <p:cNvGrpSpPr/>
            <p:nvPr/>
          </p:nvGrpSpPr>
          <p:grpSpPr>
            <a:xfrm>
              <a:off x="3650776" y="880280"/>
              <a:ext cx="1030406" cy="450376"/>
              <a:chOff x="3650776" y="880280"/>
              <a:chExt cx="1030406" cy="450376"/>
            </a:xfrm>
          </p:grpSpPr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8518B749-C40F-4616-A7BD-054AD2DBF5C1}"/>
                  </a:ext>
                </a:extLst>
              </p:cNvPr>
              <p:cNvCxnSpPr/>
              <p:nvPr/>
            </p:nvCxnSpPr>
            <p:spPr>
              <a:xfrm>
                <a:off x="3650776" y="1330656"/>
                <a:ext cx="51861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B9A18243-5FD7-4441-9F84-38C121D5D8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2567" y="880280"/>
                <a:ext cx="0" cy="44810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3AB89192-4A9D-499C-B14B-2F5580D708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5743" y="880280"/>
                <a:ext cx="52543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8C40D45-9DAC-454F-B2D0-98CDE21B83A9}"/>
              </a:ext>
            </a:extLst>
          </p:cNvPr>
          <p:cNvGrpSpPr/>
          <p:nvPr/>
        </p:nvGrpSpPr>
        <p:grpSpPr>
          <a:xfrm>
            <a:off x="7881941" y="1471005"/>
            <a:ext cx="1030406" cy="450376"/>
            <a:chOff x="3650776" y="880280"/>
            <a:chExt cx="1030406" cy="450376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CA4FBC26-C964-4CAF-839C-CDE4399970C2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880280"/>
              <a:ext cx="0" cy="44810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1CA2A900-4062-459C-B6DB-9EDE5C2F62AA}"/>
                </a:ext>
              </a:extLst>
            </p:cNvPr>
            <p:cNvGrpSpPr/>
            <p:nvPr/>
          </p:nvGrpSpPr>
          <p:grpSpPr>
            <a:xfrm>
              <a:off x="3650776" y="880280"/>
              <a:ext cx="1030406" cy="450376"/>
              <a:chOff x="3650776" y="880280"/>
              <a:chExt cx="1030406" cy="450376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63BE6081-FDC5-4B7B-8750-FCFF49238265}"/>
                  </a:ext>
                </a:extLst>
              </p:cNvPr>
              <p:cNvCxnSpPr/>
              <p:nvPr/>
            </p:nvCxnSpPr>
            <p:spPr>
              <a:xfrm>
                <a:off x="3650776" y="1330656"/>
                <a:ext cx="51861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889D0C56-1049-4B4D-ADB2-9A948068CF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2567" y="880280"/>
                <a:ext cx="0" cy="44810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5FDB9809-06F7-4507-87CE-28D969DB5E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5743" y="880280"/>
                <a:ext cx="52543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9B9E5A16-3F4A-499F-B084-E35B76FB4FEA}"/>
              </a:ext>
            </a:extLst>
          </p:cNvPr>
          <p:cNvCxnSpPr/>
          <p:nvPr/>
        </p:nvCxnSpPr>
        <p:spPr>
          <a:xfrm>
            <a:off x="3262198" y="1910009"/>
            <a:ext cx="0" cy="349382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7049C7C-A677-4D92-A7CB-5EA1C847C346}"/>
              </a:ext>
            </a:extLst>
          </p:cNvPr>
          <p:cNvCxnSpPr/>
          <p:nvPr/>
        </p:nvCxnSpPr>
        <p:spPr>
          <a:xfrm>
            <a:off x="4299428" y="1928205"/>
            <a:ext cx="0" cy="349382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4A613D57-E4B2-4E9F-BA30-EE8C21F10976}"/>
              </a:ext>
            </a:extLst>
          </p:cNvPr>
          <p:cNvCxnSpPr/>
          <p:nvPr/>
        </p:nvCxnSpPr>
        <p:spPr>
          <a:xfrm>
            <a:off x="5316186" y="1890380"/>
            <a:ext cx="0" cy="349382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D50D7B9E-D49B-410B-BB98-3FD3D5295CC1}"/>
              </a:ext>
            </a:extLst>
          </p:cNvPr>
          <p:cNvCxnSpPr/>
          <p:nvPr/>
        </p:nvCxnSpPr>
        <p:spPr>
          <a:xfrm>
            <a:off x="6353410" y="1928205"/>
            <a:ext cx="0" cy="349382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B250C098-EC92-43A1-B781-9648AAB91C89}"/>
              </a:ext>
            </a:extLst>
          </p:cNvPr>
          <p:cNvCxnSpPr/>
          <p:nvPr/>
        </p:nvCxnSpPr>
        <p:spPr>
          <a:xfrm>
            <a:off x="7346288" y="1928205"/>
            <a:ext cx="0" cy="349382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F11E3A8-EA93-4A9B-B2AD-3020E44E9579}"/>
              </a:ext>
            </a:extLst>
          </p:cNvPr>
          <p:cNvCxnSpPr/>
          <p:nvPr/>
        </p:nvCxnSpPr>
        <p:spPr>
          <a:xfrm>
            <a:off x="8376692" y="1928205"/>
            <a:ext cx="0" cy="349382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01D5D472-68D0-48A5-94D3-C0A36336DF26}"/>
              </a:ext>
            </a:extLst>
          </p:cNvPr>
          <p:cNvSpPr/>
          <p:nvPr/>
        </p:nvSpPr>
        <p:spPr>
          <a:xfrm>
            <a:off x="3262198" y="2017178"/>
            <a:ext cx="1016758" cy="1259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取指</a:t>
            </a: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2F0151F-D07E-41F3-8E03-073D3D2C745A}"/>
              </a:ext>
            </a:extLst>
          </p:cNvPr>
          <p:cNvSpPr/>
          <p:nvPr/>
        </p:nvSpPr>
        <p:spPr>
          <a:xfrm>
            <a:off x="4296011" y="3603172"/>
            <a:ext cx="1016758" cy="1156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取指</a:t>
            </a:r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2A32CAE-8CF0-4AD1-983D-49FC35E9345B}"/>
              </a:ext>
            </a:extLst>
          </p:cNvPr>
          <p:cNvSpPr/>
          <p:nvPr/>
        </p:nvSpPr>
        <p:spPr>
          <a:xfrm>
            <a:off x="4296011" y="2017178"/>
            <a:ext cx="1016758" cy="1259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译码</a:t>
            </a:r>
            <a:r>
              <a:rPr lang="en-US" altLang="zh-CN"/>
              <a:t>1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4757458-8D62-4D51-8C02-B836293B92D7}"/>
              </a:ext>
            </a:extLst>
          </p:cNvPr>
          <p:cNvSpPr/>
          <p:nvPr/>
        </p:nvSpPr>
        <p:spPr>
          <a:xfrm>
            <a:off x="5322990" y="3603171"/>
            <a:ext cx="1016758" cy="1156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译码</a:t>
            </a:r>
            <a:r>
              <a:rPr lang="en-US" altLang="zh-CN"/>
              <a:t>2</a:t>
            </a:r>
          </a:p>
          <a:p>
            <a:pPr algn="ctr"/>
            <a:r>
              <a:rPr lang="en-US" altLang="zh-CN"/>
              <a:t>x3</a:t>
            </a:r>
          </a:p>
          <a:p>
            <a:pPr algn="ctr"/>
            <a:r>
              <a:rPr lang="en-US" altLang="zh-CN"/>
              <a:t>x7</a:t>
            </a:r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181AD81-BD62-4BBB-BB17-C4F11C61D185}"/>
              </a:ext>
            </a:extLst>
          </p:cNvPr>
          <p:cNvSpPr/>
          <p:nvPr/>
        </p:nvSpPr>
        <p:spPr>
          <a:xfrm>
            <a:off x="5319578" y="2017178"/>
            <a:ext cx="1016758" cy="1264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  <a:p>
            <a:pPr algn="ctr"/>
            <a:r>
              <a:rPr lang="zh-CN" altLang="en-US"/>
              <a:t>执行</a:t>
            </a:r>
            <a:r>
              <a:rPr lang="en-US" altLang="zh-CN"/>
              <a:t>1</a:t>
            </a:r>
          </a:p>
          <a:p>
            <a:pPr algn="ctr"/>
            <a:r>
              <a:rPr lang="zh-CN" altLang="en-US"/>
              <a:t>访存</a:t>
            </a:r>
            <a:r>
              <a:rPr lang="en-US" altLang="zh-CN"/>
              <a:t>1</a:t>
            </a:r>
          </a:p>
          <a:p>
            <a:pPr algn="ctr"/>
            <a:r>
              <a:rPr lang="zh-CN" altLang="en-US"/>
              <a:t>回写</a:t>
            </a:r>
            <a:r>
              <a:rPr lang="en-US" altLang="zh-CN"/>
              <a:t>1</a:t>
            </a:r>
          </a:p>
          <a:p>
            <a:pPr algn="ctr"/>
            <a:r>
              <a:rPr lang="en-US" altLang="zh-CN"/>
              <a:t>x7</a:t>
            </a:r>
          </a:p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64E03C9-9FB4-4DEF-9081-3AC5EBE7FFFA}"/>
              </a:ext>
            </a:extLst>
          </p:cNvPr>
          <p:cNvSpPr/>
          <p:nvPr/>
        </p:nvSpPr>
        <p:spPr>
          <a:xfrm>
            <a:off x="6353394" y="3603171"/>
            <a:ext cx="1016758" cy="1156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  <a:p>
            <a:pPr algn="ctr"/>
            <a:r>
              <a:rPr lang="zh-CN" altLang="en-US"/>
              <a:t>执行</a:t>
            </a:r>
            <a:r>
              <a:rPr lang="en-US" altLang="zh-CN"/>
              <a:t>2</a:t>
            </a:r>
          </a:p>
          <a:p>
            <a:pPr algn="ctr"/>
            <a:r>
              <a:rPr lang="zh-CN" altLang="en-US"/>
              <a:t>访存</a:t>
            </a:r>
            <a:r>
              <a:rPr lang="en-US" altLang="zh-CN"/>
              <a:t>2</a:t>
            </a:r>
          </a:p>
          <a:p>
            <a:pPr algn="ctr"/>
            <a:r>
              <a:rPr lang="zh-CN" altLang="en-US"/>
              <a:t>回写</a:t>
            </a:r>
            <a:r>
              <a:rPr lang="en-US" altLang="zh-CN"/>
              <a:t>2</a:t>
            </a:r>
          </a:p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FCE1D92-587E-4A1E-A6EA-70615D2CFDE5}"/>
              </a:ext>
            </a:extLst>
          </p:cNvPr>
          <p:cNvSpPr txBox="1"/>
          <p:nvPr/>
        </p:nvSpPr>
        <p:spPr>
          <a:xfrm>
            <a:off x="382643" y="2618917"/>
            <a:ext cx="278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指令 </a:t>
            </a:r>
            <a:r>
              <a:rPr lang="en-US" altLang="zh-CN"/>
              <a:t>1   ADD   x7</a:t>
            </a:r>
            <a:r>
              <a:rPr lang="zh-CN" altLang="en-US"/>
              <a:t>，</a:t>
            </a:r>
            <a:r>
              <a:rPr lang="en-US" altLang="zh-CN"/>
              <a:t>x3</a:t>
            </a:r>
            <a:r>
              <a:rPr lang="zh-CN" altLang="en-US"/>
              <a:t>，</a:t>
            </a:r>
            <a:r>
              <a:rPr lang="en-US" altLang="zh-CN"/>
              <a:t>x2</a:t>
            </a:r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DC6B0C1-B3A7-4008-B14B-93FEA4C1E3BF}"/>
              </a:ext>
            </a:extLst>
          </p:cNvPr>
          <p:cNvSpPr txBox="1"/>
          <p:nvPr/>
        </p:nvSpPr>
        <p:spPr>
          <a:xfrm>
            <a:off x="430393" y="3996907"/>
            <a:ext cx="278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指令 </a:t>
            </a:r>
            <a:r>
              <a:rPr lang="en-US" altLang="zh-CN"/>
              <a:t>2   ADD   x8</a:t>
            </a:r>
            <a:r>
              <a:rPr lang="zh-CN" altLang="en-US"/>
              <a:t>，</a:t>
            </a:r>
            <a:r>
              <a:rPr lang="en-US" altLang="zh-CN"/>
              <a:t>x3</a:t>
            </a:r>
            <a:r>
              <a:rPr lang="zh-CN" altLang="en-US"/>
              <a:t>，</a:t>
            </a:r>
            <a:r>
              <a:rPr lang="en-US" altLang="zh-CN"/>
              <a:t>x7</a:t>
            </a:r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975445E2-77AE-4F47-AAC6-D58DBE0DF720}"/>
              </a:ext>
            </a:extLst>
          </p:cNvPr>
          <p:cNvGrpSpPr/>
          <p:nvPr/>
        </p:nvGrpSpPr>
        <p:grpSpPr>
          <a:xfrm>
            <a:off x="6008669" y="970052"/>
            <a:ext cx="1436229" cy="628092"/>
            <a:chOff x="6008669" y="970052"/>
            <a:chExt cx="1436229" cy="628092"/>
          </a:xfrm>
        </p:grpSpPr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7D3D56AB-4D0C-4C59-89B2-732A2B79F1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0198" y="970052"/>
              <a:ext cx="20469" cy="628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F9E988F9-2138-4B2B-B2D1-11B3F8874B3A}"/>
                </a:ext>
              </a:extLst>
            </p:cNvPr>
            <p:cNvSpPr txBox="1"/>
            <p:nvPr/>
          </p:nvSpPr>
          <p:spPr>
            <a:xfrm>
              <a:off x="6008669" y="981234"/>
              <a:ext cx="1436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回写完成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386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/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0BBB15-CE78-4F42-A10E-DE6CC9AA2A82}"/>
              </a:ext>
            </a:extLst>
          </p:cNvPr>
          <p:cNvSpPr/>
          <p:nvPr/>
        </p:nvSpPr>
        <p:spPr>
          <a:xfrm>
            <a:off x="3154724" y="1563052"/>
            <a:ext cx="4280171" cy="3028544"/>
          </a:xfrm>
          <a:prstGeom prst="rect">
            <a:avLst/>
          </a:prstGeom>
          <a:ln w="38100"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5821C42-DBBB-48D4-8D45-268534DED382}"/>
              </a:ext>
            </a:extLst>
          </p:cNvPr>
          <p:cNvSpPr/>
          <p:nvPr/>
        </p:nvSpPr>
        <p:spPr>
          <a:xfrm>
            <a:off x="3730841" y="1756953"/>
            <a:ext cx="2690949" cy="1018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open_risc_v</a:t>
            </a: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388BBC8-FAB3-43FD-A8C8-38549E4B8365}"/>
              </a:ext>
            </a:extLst>
          </p:cNvPr>
          <p:cNvSpPr/>
          <p:nvPr/>
        </p:nvSpPr>
        <p:spPr>
          <a:xfrm>
            <a:off x="3605348" y="3429000"/>
            <a:ext cx="1188721" cy="1018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rom</a:t>
            </a:r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D1A163F-D8F7-4871-A6B1-DF48760BF544}"/>
              </a:ext>
            </a:extLst>
          </p:cNvPr>
          <p:cNvCxnSpPr/>
          <p:nvPr/>
        </p:nvCxnSpPr>
        <p:spPr>
          <a:xfrm>
            <a:off x="3820886" y="2841170"/>
            <a:ext cx="0" cy="56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5DE6975-4A28-4EE8-BCB0-928DEE7574DC}"/>
              </a:ext>
            </a:extLst>
          </p:cNvPr>
          <p:cNvCxnSpPr>
            <a:cxnSpLocks/>
          </p:cNvCxnSpPr>
          <p:nvPr/>
        </p:nvCxnSpPr>
        <p:spPr>
          <a:xfrm flipV="1">
            <a:off x="4116978" y="2841170"/>
            <a:ext cx="0" cy="509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5F65F1CD-1AA5-4D57-A1F4-C2F00D4FCE9F}"/>
              </a:ext>
            </a:extLst>
          </p:cNvPr>
          <p:cNvGrpSpPr/>
          <p:nvPr/>
        </p:nvGrpSpPr>
        <p:grpSpPr>
          <a:xfrm>
            <a:off x="2259278" y="1587999"/>
            <a:ext cx="1471563" cy="678406"/>
            <a:chOff x="228598" y="2493555"/>
            <a:chExt cx="1471563" cy="678406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A60FC01-A44C-441F-9BC0-CD8DA0CAB8F1}"/>
                </a:ext>
              </a:extLst>
            </p:cNvPr>
            <p:cNvGrpSpPr/>
            <p:nvPr/>
          </p:nvGrpSpPr>
          <p:grpSpPr>
            <a:xfrm>
              <a:off x="228598" y="2802629"/>
              <a:ext cx="1175657" cy="369332"/>
              <a:chOff x="1378132" y="1256993"/>
              <a:chExt cx="1175657" cy="369332"/>
            </a:xfrm>
          </p:grpSpPr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FFC6344A-2877-4497-90FE-5FE140278EB9}"/>
                  </a:ext>
                </a:extLst>
              </p:cNvPr>
              <p:cNvCxnSpPr/>
              <p:nvPr/>
            </p:nvCxnSpPr>
            <p:spPr>
              <a:xfrm>
                <a:off x="1378132" y="1534885"/>
                <a:ext cx="117565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FA07B46-729D-4A56-86E9-349C285495B3}"/>
                  </a:ext>
                </a:extLst>
              </p:cNvPr>
              <p:cNvSpPr txBox="1"/>
              <p:nvPr/>
            </p:nvSpPr>
            <p:spPr>
              <a:xfrm>
                <a:off x="1436916" y="1256993"/>
                <a:ext cx="1031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  rst</a:t>
                </a:r>
                <a:endParaRPr lang="zh-CN" altLang="en-US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1E23170A-A352-422C-9358-009F8C5FA0F4}"/>
                </a:ext>
              </a:extLst>
            </p:cNvPr>
            <p:cNvGrpSpPr/>
            <p:nvPr/>
          </p:nvGrpSpPr>
          <p:grpSpPr>
            <a:xfrm>
              <a:off x="230590" y="2493555"/>
              <a:ext cx="1469571" cy="369332"/>
              <a:chOff x="1378132" y="1224337"/>
              <a:chExt cx="1469571" cy="369332"/>
            </a:xfrm>
          </p:grpSpPr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4A75A20E-DADA-47AC-A9D8-270E9782960B}"/>
                  </a:ext>
                </a:extLst>
              </p:cNvPr>
              <p:cNvCxnSpPr/>
              <p:nvPr/>
            </p:nvCxnSpPr>
            <p:spPr>
              <a:xfrm>
                <a:off x="1378132" y="1534885"/>
                <a:ext cx="117565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CFAF8F3-0D63-4519-9062-991150EE9088}"/>
                  </a:ext>
                </a:extLst>
              </p:cNvPr>
              <p:cNvSpPr txBox="1"/>
              <p:nvPr/>
            </p:nvSpPr>
            <p:spPr>
              <a:xfrm>
                <a:off x="1521825" y="1224337"/>
                <a:ext cx="13258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clk</a:t>
                </a:r>
                <a:endParaRPr lang="zh-CN" altLang="en-US"/>
              </a:p>
            </p:txBody>
          </p:sp>
        </p:grp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4A56A41D-8114-43BA-A7DD-0F77AF5CA7FB}"/>
              </a:ext>
            </a:extLst>
          </p:cNvPr>
          <p:cNvSpPr txBox="1"/>
          <p:nvPr/>
        </p:nvSpPr>
        <p:spPr>
          <a:xfrm>
            <a:off x="3157947" y="2919551"/>
            <a:ext cx="1325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inst_addr_o</a:t>
            </a:r>
            <a:endParaRPr lang="zh-CN" altLang="en-US" sz="120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80F331-AF64-4042-9BFE-1F224C88430E}"/>
              </a:ext>
            </a:extLst>
          </p:cNvPr>
          <p:cNvSpPr txBox="1"/>
          <p:nvPr/>
        </p:nvSpPr>
        <p:spPr>
          <a:xfrm>
            <a:off x="3968932" y="3018861"/>
            <a:ext cx="1325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inst_i</a:t>
            </a:r>
            <a:endParaRPr lang="zh-CN" altLang="en-US" sz="12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510ECC-CAD7-4B16-9DDA-ECF8F001EABB}"/>
              </a:ext>
            </a:extLst>
          </p:cNvPr>
          <p:cNvSpPr/>
          <p:nvPr/>
        </p:nvSpPr>
        <p:spPr>
          <a:xfrm>
            <a:off x="3988201" y="973262"/>
            <a:ext cx="26132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>
                <a:solidFill>
                  <a:srgbClr val="FF0000"/>
                </a:solidFill>
              </a:rPr>
              <a:t>open_risc_v_soc</a:t>
            </a:r>
            <a:endParaRPr lang="zh-CN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292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D1217F-4242-478C-8562-24A56F3A09DB}"/>
              </a:ext>
            </a:extLst>
          </p:cNvPr>
          <p:cNvSpPr txBox="1"/>
          <p:nvPr/>
        </p:nvSpPr>
        <p:spPr>
          <a:xfrm>
            <a:off x="3268491" y="1608305"/>
            <a:ext cx="82758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  <a:r>
              <a:rPr lang="zh-CN" altLang="en-US"/>
              <a:t>：</a:t>
            </a:r>
            <a:r>
              <a:rPr lang="en-US" altLang="zh-CN">
                <a:solidFill>
                  <a:srgbClr val="FF0000"/>
                </a:solidFill>
              </a:rPr>
              <a:t>(MOV  x27,12’d 38)                                   </a:t>
            </a:r>
            <a:r>
              <a:rPr lang="en-US" altLang="zh-CN"/>
              <a:t>x27</a:t>
            </a:r>
            <a:r>
              <a:rPr lang="zh-CN" altLang="en-US"/>
              <a:t>寄存器填充 立即数</a:t>
            </a:r>
            <a:r>
              <a:rPr lang="en-US" altLang="zh-CN"/>
              <a:t>38</a:t>
            </a:r>
          </a:p>
          <a:p>
            <a:r>
              <a:rPr lang="en-US" altLang="zh-CN">
                <a:solidFill>
                  <a:srgbClr val="FF0000"/>
                </a:solidFill>
              </a:rPr>
              <a:t>      </a:t>
            </a:r>
            <a:r>
              <a:rPr lang="en-US" altLang="zh-CN">
                <a:solidFill>
                  <a:srgbClr val="0070C0"/>
                </a:solidFill>
              </a:rPr>
              <a:t>ADDI x27,x0,imm</a:t>
            </a:r>
          </a:p>
          <a:p>
            <a:r>
              <a:rPr lang="en-US" altLang="zh-CN"/>
              <a:t>000000100110_00000_000_11011_0010011;</a:t>
            </a:r>
          </a:p>
          <a:p>
            <a:r>
              <a:rPr lang="en-US" altLang="zh-CN"/>
              <a:t>2</a:t>
            </a:r>
            <a:r>
              <a:rPr lang="zh-CN" altLang="en-US"/>
              <a:t>：</a:t>
            </a:r>
            <a:r>
              <a:rPr lang="en-US" altLang="zh-CN">
                <a:solidFill>
                  <a:srgbClr val="FF0000"/>
                </a:solidFill>
              </a:rPr>
              <a:t>(MOV  x28,12’d 54) 				      </a:t>
            </a:r>
            <a:r>
              <a:rPr lang="en-US" altLang="zh-CN"/>
              <a:t>x28</a:t>
            </a:r>
            <a:r>
              <a:rPr lang="zh-CN" altLang="en-US"/>
              <a:t>寄存器填充 立即数</a:t>
            </a:r>
            <a:r>
              <a:rPr lang="en-US" altLang="zh-CN"/>
              <a:t>54   		//120</a:t>
            </a:r>
          </a:p>
          <a:p>
            <a:r>
              <a:rPr lang="en-US" altLang="zh-CN">
                <a:solidFill>
                  <a:srgbClr val="0070C0"/>
                </a:solidFill>
              </a:rPr>
              <a:t>      ADDI x28,x0,imm</a:t>
            </a:r>
          </a:p>
          <a:p>
            <a:r>
              <a:rPr lang="en-US" altLang="zh-CN"/>
              <a:t>000000110110_00000_000_11100_0010011;</a:t>
            </a:r>
          </a:p>
          <a:p>
            <a:r>
              <a:rPr lang="en-US" altLang="zh-CN"/>
              <a:t>3</a:t>
            </a:r>
            <a:r>
              <a:rPr lang="zh-CN" altLang="en-US"/>
              <a:t>：</a:t>
            </a:r>
            <a:r>
              <a:rPr lang="en-US" altLang="zh-CN">
                <a:solidFill>
                  <a:srgbClr val="FF0000"/>
                </a:solidFill>
              </a:rPr>
              <a:t>(ADD  x29,x28 x27)  </a:t>
            </a:r>
            <a:r>
              <a:rPr lang="en-US" altLang="zh-CN"/>
              <a:t>				       x29</a:t>
            </a:r>
            <a:r>
              <a:rPr lang="zh-CN" altLang="en-US"/>
              <a:t>寄存器</a:t>
            </a:r>
            <a:r>
              <a:rPr lang="en-US" altLang="zh-CN"/>
              <a:t>=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en-US" altLang="zh-CN"/>
              <a:t>x27</a:t>
            </a:r>
            <a:r>
              <a:rPr lang="zh-CN" altLang="en-US"/>
              <a:t>寄存器</a:t>
            </a:r>
            <a:r>
              <a:rPr lang="en-US" altLang="zh-CN"/>
              <a:t>+x28    = 92   //158</a:t>
            </a:r>
          </a:p>
          <a:p>
            <a:r>
              <a:rPr lang="en-US" altLang="zh-CN"/>
              <a:t>0000000_11100_11011_000_11101_0110011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66A15A-25DB-4A1B-A7B7-DCF59E738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491" y="1362749"/>
            <a:ext cx="7445385" cy="2362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B79CC86-C7D4-4C7A-9B94-058521EBE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886" y="5035528"/>
            <a:ext cx="7300593" cy="2514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2E4D93F-F8A5-4226-8822-E11A8332C894}"/>
              </a:ext>
            </a:extLst>
          </p:cNvPr>
          <p:cNvSpPr txBox="1"/>
          <p:nvPr/>
        </p:nvSpPr>
        <p:spPr>
          <a:xfrm>
            <a:off x="5155659" y="214349"/>
            <a:ext cx="5415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rgbClr val="0070C0"/>
                </a:solidFill>
                <a:highlight>
                  <a:srgbClr val="FFFF00"/>
                </a:highlight>
              </a:rPr>
              <a:t>指令测试</a:t>
            </a:r>
          </a:p>
        </p:txBody>
      </p:sp>
    </p:spTree>
    <p:extLst>
      <p:ext uri="{BB962C8B-B14F-4D97-AF65-F5344CB8AC3E}">
        <p14:creationId xmlns:p14="http://schemas.microsoft.com/office/powerpoint/2010/main" val="156148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1784FA25-550B-42B4-B10B-90B4B6D40DCA}"/>
              </a:ext>
            </a:extLst>
          </p:cNvPr>
          <p:cNvGrpSpPr/>
          <p:nvPr/>
        </p:nvGrpSpPr>
        <p:grpSpPr>
          <a:xfrm>
            <a:off x="4552268" y="2373482"/>
            <a:ext cx="6307690" cy="1531057"/>
            <a:chOff x="1783276" y="859842"/>
            <a:chExt cx="6307690" cy="153105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00882083-9555-4659-9708-9C3224C97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3276" y="1168182"/>
              <a:ext cx="6005080" cy="236240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4A343BF-385A-46FD-BFBB-2055F07DA2FC}"/>
                </a:ext>
              </a:extLst>
            </p:cNvPr>
            <p:cNvSpPr txBox="1"/>
            <p:nvPr/>
          </p:nvSpPr>
          <p:spPr>
            <a:xfrm>
              <a:off x="7031485" y="860684"/>
              <a:ext cx="634620" cy="368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0)</a:t>
              </a:r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0F20DCF-F1DC-4C61-9F0C-366E7B9DAB0C}"/>
                </a:ext>
              </a:extLst>
            </p:cNvPr>
            <p:cNvSpPr txBox="1"/>
            <p:nvPr/>
          </p:nvSpPr>
          <p:spPr>
            <a:xfrm>
              <a:off x="6465677" y="861105"/>
              <a:ext cx="440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(6</a:t>
              </a:r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FBC7A0B-1751-498F-94FF-F8986C7DEB38}"/>
                </a:ext>
              </a:extLst>
            </p:cNvPr>
            <p:cNvSpPr txBox="1"/>
            <p:nvPr/>
          </p:nvSpPr>
          <p:spPr>
            <a:xfrm>
              <a:off x="6167735" y="861105"/>
              <a:ext cx="42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7)</a:t>
              </a:r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8CAFF8C-B554-4703-8FDD-6BD34A8713F0}"/>
                </a:ext>
              </a:extLst>
            </p:cNvPr>
            <p:cNvSpPr txBox="1"/>
            <p:nvPr/>
          </p:nvSpPr>
          <p:spPr>
            <a:xfrm>
              <a:off x="5289729" y="869225"/>
              <a:ext cx="487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(11</a:t>
              </a:r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59C1A9D-24E6-4040-A05D-9BDA0C6717D2}"/>
                </a:ext>
              </a:extLst>
            </p:cNvPr>
            <p:cNvSpPr txBox="1"/>
            <p:nvPr/>
          </p:nvSpPr>
          <p:spPr>
            <a:xfrm>
              <a:off x="4925365" y="865130"/>
              <a:ext cx="487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12)</a:t>
              </a:r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E37B33C-0399-4C0E-AD3B-A01988C521A6}"/>
                </a:ext>
              </a:extLst>
            </p:cNvPr>
            <p:cNvSpPr txBox="1"/>
            <p:nvPr/>
          </p:nvSpPr>
          <p:spPr>
            <a:xfrm>
              <a:off x="4551309" y="860684"/>
              <a:ext cx="487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(14</a:t>
              </a:r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2305A2-4AA1-45EE-9158-E715B5645016}"/>
                </a:ext>
              </a:extLst>
            </p:cNvPr>
            <p:cNvSpPr txBox="1"/>
            <p:nvPr/>
          </p:nvSpPr>
          <p:spPr>
            <a:xfrm>
              <a:off x="4234805" y="869679"/>
              <a:ext cx="487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15)</a:t>
              </a:r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D3D712D-D89F-4484-8811-7DCC4033CF72}"/>
                </a:ext>
              </a:extLst>
            </p:cNvPr>
            <p:cNvSpPr txBox="1"/>
            <p:nvPr/>
          </p:nvSpPr>
          <p:spPr>
            <a:xfrm>
              <a:off x="3882857" y="860684"/>
              <a:ext cx="487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(19</a:t>
              </a:r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AB835E9-9E01-497B-A365-A6EA919BB4DA}"/>
                </a:ext>
              </a:extLst>
            </p:cNvPr>
            <p:cNvSpPr txBox="1"/>
            <p:nvPr/>
          </p:nvSpPr>
          <p:spPr>
            <a:xfrm>
              <a:off x="3090915" y="860263"/>
              <a:ext cx="788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(24 20)</a:t>
              </a:r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89B2A50-F356-4B56-8ED5-96AEBD20AE82}"/>
                </a:ext>
              </a:extLst>
            </p:cNvPr>
            <p:cNvSpPr txBox="1"/>
            <p:nvPr/>
          </p:nvSpPr>
          <p:spPr>
            <a:xfrm>
              <a:off x="2082574" y="859842"/>
              <a:ext cx="788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(31 25)</a:t>
              </a:r>
              <a:endParaRPr lang="zh-CN" altLang="en-US"/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83A59DA6-7C3B-4B29-A43B-55835E5874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9667" y="1402358"/>
              <a:ext cx="2" cy="39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0441758F-BE96-4ECB-9B3B-EC7E4655253E}"/>
                </a:ext>
              </a:extLst>
            </p:cNvPr>
            <p:cNvCxnSpPr>
              <a:cxnSpLocks/>
            </p:cNvCxnSpPr>
            <p:nvPr/>
          </p:nvCxnSpPr>
          <p:spPr>
            <a:xfrm>
              <a:off x="4239446" y="1401847"/>
              <a:ext cx="6054" cy="3954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371E7B8D-E1CA-4F86-A230-ADA510B0DE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1138" y="1422053"/>
              <a:ext cx="1" cy="42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B01F773-4CAA-4F27-923B-9607870FCC7D}"/>
                </a:ext>
              </a:extLst>
            </p:cNvPr>
            <p:cNvSpPr txBox="1"/>
            <p:nvPr/>
          </p:nvSpPr>
          <p:spPr>
            <a:xfrm>
              <a:off x="2974715" y="1797275"/>
              <a:ext cx="14843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/>
                <a:t>源寄存器</a:t>
              </a:r>
              <a:r>
                <a:rPr lang="en-US" altLang="zh-CN" sz="1400"/>
                <a:t>2</a:t>
              </a:r>
            </a:p>
            <a:p>
              <a:r>
                <a:rPr lang="en-US" altLang="zh-CN" sz="1400"/>
                <a:t>       rs2</a:t>
              </a:r>
              <a:endParaRPr lang="zh-CN" altLang="en-US" sz="140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A60F53E-E004-46E9-8C06-1D0A6D4E9FC6}"/>
                </a:ext>
              </a:extLst>
            </p:cNvPr>
            <p:cNvSpPr txBox="1"/>
            <p:nvPr/>
          </p:nvSpPr>
          <p:spPr>
            <a:xfrm>
              <a:off x="3861351" y="1777270"/>
              <a:ext cx="14843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/>
                <a:t>源寄存器</a:t>
              </a:r>
              <a:r>
                <a:rPr lang="en-US" altLang="zh-CN" sz="1400"/>
                <a:t>1</a:t>
              </a:r>
            </a:p>
            <a:p>
              <a:r>
                <a:rPr lang="en-US" altLang="zh-CN" sz="1400"/>
                <a:t>       rs1</a:t>
              </a:r>
              <a:endParaRPr lang="zh-CN" altLang="en-US" sz="140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950D233-C011-456E-83CA-8B3995050231}"/>
                </a:ext>
              </a:extLst>
            </p:cNvPr>
            <p:cNvSpPr txBox="1"/>
            <p:nvPr/>
          </p:nvSpPr>
          <p:spPr>
            <a:xfrm>
              <a:off x="5353829" y="1814231"/>
              <a:ext cx="14843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/>
                <a:t>目的寄存器</a:t>
              </a:r>
              <a:endParaRPr lang="en-US" altLang="zh-CN" sz="1400"/>
            </a:p>
            <a:p>
              <a:r>
                <a:rPr lang="en-US" altLang="zh-CN" sz="1400"/>
                <a:t>          rd</a:t>
              </a:r>
              <a:endParaRPr lang="zh-CN" altLang="en-US" sz="1400"/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BA92CB40-3A7B-4891-9C29-CA186A861C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2636" y="1443301"/>
              <a:ext cx="1" cy="42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24B23B0-037D-4127-B590-AD80C86EF8E4}"/>
                </a:ext>
              </a:extLst>
            </p:cNvPr>
            <p:cNvSpPr txBox="1"/>
            <p:nvPr/>
          </p:nvSpPr>
          <p:spPr>
            <a:xfrm>
              <a:off x="6606624" y="1867679"/>
              <a:ext cx="14843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/>
                <a:t> 操作码</a:t>
              </a:r>
              <a:r>
                <a:rPr lang="en-US" altLang="zh-CN" sz="1400"/>
                <a:t>   </a:t>
              </a:r>
            </a:p>
            <a:p>
              <a:r>
                <a:rPr lang="en-US" altLang="zh-CN" sz="1400"/>
                <a:t> opcode</a:t>
              </a:r>
              <a:endParaRPr lang="zh-CN" altLang="en-US" sz="1400"/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24E49159-4B3F-4602-BF77-906D93CE4DA7}"/>
                </a:ext>
              </a:extLst>
            </p:cNvPr>
            <p:cNvCxnSpPr>
              <a:cxnSpLocks/>
            </p:cNvCxnSpPr>
            <p:nvPr/>
          </p:nvCxnSpPr>
          <p:spPr>
            <a:xfrm>
              <a:off x="4984392" y="1362557"/>
              <a:ext cx="47549" cy="259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1D10DB3-2929-467D-BD59-7795630297D4}"/>
                </a:ext>
              </a:extLst>
            </p:cNvPr>
            <p:cNvSpPr txBox="1"/>
            <p:nvPr/>
          </p:nvSpPr>
          <p:spPr>
            <a:xfrm>
              <a:off x="4756123" y="1557610"/>
              <a:ext cx="14843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/>
                <a:t>func3</a:t>
              </a:r>
              <a:endParaRPr lang="zh-CN" altLang="en-US" sz="140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27E5DD8-D508-4F6E-B48F-5511C8BD7CAE}"/>
                </a:ext>
              </a:extLst>
            </p:cNvPr>
            <p:cNvSpPr txBox="1"/>
            <p:nvPr/>
          </p:nvSpPr>
          <p:spPr>
            <a:xfrm>
              <a:off x="2045819" y="1846431"/>
              <a:ext cx="14843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/>
                <a:t>func7</a:t>
              </a:r>
              <a:endParaRPr lang="zh-CN" altLang="en-US" sz="1400"/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2CD4FF47-3AF7-41C3-8F2A-E191718FDD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1338" y="1378250"/>
              <a:ext cx="26832" cy="4969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9003E6A4-2960-4EC5-9A83-3824EA867C24}"/>
              </a:ext>
            </a:extLst>
          </p:cNvPr>
          <p:cNvSpPr txBox="1"/>
          <p:nvPr/>
        </p:nvSpPr>
        <p:spPr>
          <a:xfrm>
            <a:off x="3879448" y="149579"/>
            <a:ext cx="51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rgbClr val="FF0000"/>
                </a:solidFill>
              </a:rPr>
              <a:t>32</a:t>
            </a:r>
            <a:r>
              <a:rPr lang="zh-CN" altLang="en-US" sz="2800">
                <a:solidFill>
                  <a:srgbClr val="FF0000"/>
                </a:solidFill>
              </a:rPr>
              <a:t>位</a:t>
            </a:r>
            <a:r>
              <a:rPr lang="en-US" altLang="zh-CN" sz="2800">
                <a:solidFill>
                  <a:srgbClr val="FF0000"/>
                </a:solidFill>
              </a:rPr>
              <a:t>risc v</a:t>
            </a:r>
            <a:r>
              <a:rPr lang="zh-CN" altLang="en-US" sz="2800">
                <a:solidFill>
                  <a:srgbClr val="FF0000"/>
                </a:solidFill>
              </a:rPr>
              <a:t>处理器 指令格式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C71241B-0995-44DE-A447-5ED4F740CC61}"/>
              </a:ext>
            </a:extLst>
          </p:cNvPr>
          <p:cNvSpPr txBox="1"/>
          <p:nvPr/>
        </p:nvSpPr>
        <p:spPr>
          <a:xfrm>
            <a:off x="1783050" y="2427211"/>
            <a:ext cx="1910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rs1</a:t>
            </a:r>
            <a:r>
              <a:rPr lang="zh-CN" altLang="en-US"/>
              <a:t>寄存器的值</a:t>
            </a:r>
            <a:r>
              <a:rPr lang="en-US" altLang="zh-CN"/>
              <a:t> </a:t>
            </a:r>
          </a:p>
          <a:p>
            <a:r>
              <a:rPr lang="en-US" altLang="zh-CN"/>
              <a:t>             + </a:t>
            </a:r>
          </a:p>
          <a:p>
            <a:r>
              <a:rPr lang="en-US" altLang="zh-CN"/>
              <a:t>rs2</a:t>
            </a:r>
            <a:r>
              <a:rPr lang="zh-CN" altLang="en-US"/>
              <a:t>寄存器的值</a:t>
            </a:r>
            <a:endParaRPr lang="en-US" altLang="zh-CN"/>
          </a:p>
          <a:p>
            <a:r>
              <a:rPr lang="en-US" altLang="zh-CN"/>
              <a:t>	    </a:t>
            </a:r>
            <a:r>
              <a:rPr lang="zh-CN" altLang="en-US"/>
              <a:t>给</a:t>
            </a:r>
            <a:endParaRPr lang="en-US" altLang="zh-CN"/>
          </a:p>
          <a:p>
            <a:r>
              <a:rPr lang="en-US" altLang="zh-CN"/>
              <a:t>Rd </a:t>
            </a:r>
            <a:r>
              <a:rPr lang="zh-CN" altLang="en-US"/>
              <a:t>寄存器的值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A93F799-0918-4B49-81F4-8605632E84C5}"/>
              </a:ext>
            </a:extLst>
          </p:cNvPr>
          <p:cNvSpPr txBox="1"/>
          <p:nvPr/>
        </p:nvSpPr>
        <p:spPr>
          <a:xfrm>
            <a:off x="1706408" y="1971237"/>
            <a:ext cx="262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ADD  rd</a:t>
            </a:r>
            <a:r>
              <a:rPr lang="zh-CN" altLang="en-US"/>
              <a:t>，</a:t>
            </a:r>
            <a:r>
              <a:rPr lang="en-US" altLang="zh-CN"/>
              <a:t>rs2</a:t>
            </a:r>
            <a:r>
              <a:rPr lang="zh-CN" altLang="en-US"/>
              <a:t>，</a:t>
            </a:r>
            <a:r>
              <a:rPr lang="en-US" altLang="zh-CN"/>
              <a:t>rs1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369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767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4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AAF860B-0D03-4C3F-8BB6-8A385311FB7E}"/>
              </a:ext>
            </a:extLst>
          </p:cNvPr>
          <p:cNvCxnSpPr/>
          <p:nvPr/>
        </p:nvCxnSpPr>
        <p:spPr>
          <a:xfrm>
            <a:off x="2620370" y="1317009"/>
            <a:ext cx="51861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2EF7C13-1251-427E-9521-9589AFD92AF6}"/>
              </a:ext>
            </a:extLst>
          </p:cNvPr>
          <p:cNvCxnSpPr/>
          <p:nvPr/>
        </p:nvCxnSpPr>
        <p:spPr>
          <a:xfrm>
            <a:off x="3138985" y="880280"/>
            <a:ext cx="0" cy="43672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EAB95BD-4283-40AB-B923-494C776E71E5}"/>
              </a:ext>
            </a:extLst>
          </p:cNvPr>
          <p:cNvCxnSpPr>
            <a:cxnSpLocks/>
          </p:cNvCxnSpPr>
          <p:nvPr/>
        </p:nvCxnSpPr>
        <p:spPr>
          <a:xfrm>
            <a:off x="3132161" y="887104"/>
            <a:ext cx="5254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083EC4B-86DD-42E1-AF64-7BBFAAD83DA8}"/>
              </a:ext>
            </a:extLst>
          </p:cNvPr>
          <p:cNvGrpSpPr/>
          <p:nvPr/>
        </p:nvGrpSpPr>
        <p:grpSpPr>
          <a:xfrm>
            <a:off x="3650776" y="880280"/>
            <a:ext cx="1030406" cy="450376"/>
            <a:chOff x="3650776" y="880280"/>
            <a:chExt cx="1030406" cy="450376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59AEB2D5-5B55-4E69-AE1D-E4678F0FB408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880280"/>
              <a:ext cx="0" cy="44810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3C446EC-38CF-41C2-ACE9-59EF4D6895BB}"/>
                </a:ext>
              </a:extLst>
            </p:cNvPr>
            <p:cNvGrpSpPr/>
            <p:nvPr/>
          </p:nvGrpSpPr>
          <p:grpSpPr>
            <a:xfrm>
              <a:off x="3650776" y="880280"/>
              <a:ext cx="1030406" cy="450376"/>
              <a:chOff x="3650776" y="880280"/>
              <a:chExt cx="1030406" cy="450376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B1CD7EBC-6A8F-4C86-909E-AE228D301DE4}"/>
                  </a:ext>
                </a:extLst>
              </p:cNvPr>
              <p:cNvCxnSpPr/>
              <p:nvPr/>
            </p:nvCxnSpPr>
            <p:spPr>
              <a:xfrm>
                <a:off x="3650776" y="1330656"/>
                <a:ext cx="51861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1BB82C59-15E2-4C92-8584-3C536253B0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2567" y="880280"/>
                <a:ext cx="0" cy="44810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3E18926E-5D97-40B9-9B96-CB8B324646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5743" y="880280"/>
                <a:ext cx="52543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7C11CC7-1E0A-4C5D-963F-46E5DD5452E0}"/>
              </a:ext>
            </a:extLst>
          </p:cNvPr>
          <p:cNvGrpSpPr/>
          <p:nvPr/>
        </p:nvGrpSpPr>
        <p:grpSpPr>
          <a:xfrm>
            <a:off x="4667534" y="887104"/>
            <a:ext cx="1030406" cy="450376"/>
            <a:chOff x="3650776" y="880280"/>
            <a:chExt cx="1030406" cy="450376"/>
          </a:xfrm>
        </p:grpSpPr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6ED8BD7-E448-490E-A670-6575C19EF2E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880280"/>
              <a:ext cx="0" cy="44810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3EFB5AB-5832-43D5-8DF5-15B02BDC03AC}"/>
                </a:ext>
              </a:extLst>
            </p:cNvPr>
            <p:cNvGrpSpPr/>
            <p:nvPr/>
          </p:nvGrpSpPr>
          <p:grpSpPr>
            <a:xfrm>
              <a:off x="3650776" y="880280"/>
              <a:ext cx="1030406" cy="450376"/>
              <a:chOff x="3650776" y="880280"/>
              <a:chExt cx="1030406" cy="450376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0A37B415-004D-4EBE-8E36-E38F775D898C}"/>
                  </a:ext>
                </a:extLst>
              </p:cNvPr>
              <p:cNvCxnSpPr/>
              <p:nvPr/>
            </p:nvCxnSpPr>
            <p:spPr>
              <a:xfrm>
                <a:off x="3650776" y="1330656"/>
                <a:ext cx="51861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C91088A2-BA3A-4B59-BF9C-32AB7D921F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2567" y="880280"/>
                <a:ext cx="0" cy="44810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19A15F69-CD34-491E-98EE-964ABE9A00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5743" y="880280"/>
                <a:ext cx="52543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C9623AC-C796-40DE-BF2A-D858C3B2AD3D}"/>
              </a:ext>
            </a:extLst>
          </p:cNvPr>
          <p:cNvGrpSpPr/>
          <p:nvPr/>
        </p:nvGrpSpPr>
        <p:grpSpPr>
          <a:xfrm>
            <a:off x="5687703" y="887104"/>
            <a:ext cx="1030406" cy="450376"/>
            <a:chOff x="3650776" y="880280"/>
            <a:chExt cx="1030406" cy="450376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067DDF4-A20F-4FD8-A41B-41039EF0FBAE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880280"/>
              <a:ext cx="0" cy="44810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4E89692-A0B5-4AC1-9948-F90363CB0F10}"/>
                </a:ext>
              </a:extLst>
            </p:cNvPr>
            <p:cNvGrpSpPr/>
            <p:nvPr/>
          </p:nvGrpSpPr>
          <p:grpSpPr>
            <a:xfrm>
              <a:off x="3650776" y="880280"/>
              <a:ext cx="1030406" cy="450376"/>
              <a:chOff x="3650776" y="880280"/>
              <a:chExt cx="1030406" cy="450376"/>
            </a:xfrm>
          </p:grpSpPr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51A43C35-7394-4A46-B162-08949BED1535}"/>
                  </a:ext>
                </a:extLst>
              </p:cNvPr>
              <p:cNvCxnSpPr/>
              <p:nvPr/>
            </p:nvCxnSpPr>
            <p:spPr>
              <a:xfrm>
                <a:off x="3650776" y="1330656"/>
                <a:ext cx="51861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D780F405-C850-4CCA-871F-970A897681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2567" y="880280"/>
                <a:ext cx="0" cy="44810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F38ED110-07EF-4037-8FB0-22326D8F56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5743" y="880280"/>
                <a:ext cx="52543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090495C-9ACC-41A9-BA32-02DD8C028CB5}"/>
              </a:ext>
            </a:extLst>
          </p:cNvPr>
          <p:cNvGrpSpPr/>
          <p:nvPr/>
        </p:nvGrpSpPr>
        <p:grpSpPr>
          <a:xfrm>
            <a:off x="6704460" y="887104"/>
            <a:ext cx="1030406" cy="450376"/>
            <a:chOff x="3650776" y="880280"/>
            <a:chExt cx="1030406" cy="450376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B8228A3-979E-4F9F-A4A5-39C6EA508937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880280"/>
              <a:ext cx="0" cy="44810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521110D9-02EE-4B87-8B7F-2F00A50BD665}"/>
                </a:ext>
              </a:extLst>
            </p:cNvPr>
            <p:cNvGrpSpPr/>
            <p:nvPr/>
          </p:nvGrpSpPr>
          <p:grpSpPr>
            <a:xfrm>
              <a:off x="3650776" y="880280"/>
              <a:ext cx="1030406" cy="450376"/>
              <a:chOff x="3650776" y="880280"/>
              <a:chExt cx="1030406" cy="450376"/>
            </a:xfrm>
          </p:grpSpPr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9F9D752E-DC99-43F8-B832-B47DC16C5981}"/>
                  </a:ext>
                </a:extLst>
              </p:cNvPr>
              <p:cNvCxnSpPr/>
              <p:nvPr/>
            </p:nvCxnSpPr>
            <p:spPr>
              <a:xfrm>
                <a:off x="3650776" y="1330656"/>
                <a:ext cx="51861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F34F3748-B143-481F-879A-D76B3A36BE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2567" y="880280"/>
                <a:ext cx="0" cy="44810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1423A5E1-B20B-48B4-A586-15794C6A1A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5743" y="880280"/>
                <a:ext cx="52543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806FEA2-620D-4DC4-A384-0F70195FC9C7}"/>
              </a:ext>
            </a:extLst>
          </p:cNvPr>
          <p:cNvGrpSpPr/>
          <p:nvPr/>
        </p:nvGrpSpPr>
        <p:grpSpPr>
          <a:xfrm>
            <a:off x="7734864" y="887104"/>
            <a:ext cx="1030406" cy="450376"/>
            <a:chOff x="3650776" y="880280"/>
            <a:chExt cx="1030406" cy="450376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285AC457-1747-411B-98D7-DA8B11C41F6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880280"/>
              <a:ext cx="0" cy="44810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96B3B47-515C-4E98-B5DE-AE21F06FBC80}"/>
                </a:ext>
              </a:extLst>
            </p:cNvPr>
            <p:cNvGrpSpPr/>
            <p:nvPr/>
          </p:nvGrpSpPr>
          <p:grpSpPr>
            <a:xfrm>
              <a:off x="3650776" y="880280"/>
              <a:ext cx="1030406" cy="450376"/>
              <a:chOff x="3650776" y="880280"/>
              <a:chExt cx="1030406" cy="450376"/>
            </a:xfrm>
          </p:grpSpPr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213DEF63-EBA4-4941-A886-6848928C86C7}"/>
                  </a:ext>
                </a:extLst>
              </p:cNvPr>
              <p:cNvCxnSpPr/>
              <p:nvPr/>
            </p:nvCxnSpPr>
            <p:spPr>
              <a:xfrm>
                <a:off x="3650776" y="1330656"/>
                <a:ext cx="51861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F8487728-9145-403C-A5ED-279CEB3290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2567" y="880280"/>
                <a:ext cx="0" cy="44810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AD26CD83-F0BE-45B5-9F4D-418749C25C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5743" y="880280"/>
                <a:ext cx="52543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50EBFAFD-4B30-4A72-8C94-D51DF19E8E72}"/>
              </a:ext>
            </a:extLst>
          </p:cNvPr>
          <p:cNvCxnSpPr>
            <a:cxnSpLocks/>
          </p:cNvCxnSpPr>
          <p:nvPr/>
        </p:nvCxnSpPr>
        <p:spPr>
          <a:xfrm>
            <a:off x="3132161" y="1317009"/>
            <a:ext cx="0" cy="349382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F15BDFBE-2FEE-403E-8B8D-FA6EB0381038}"/>
              </a:ext>
            </a:extLst>
          </p:cNvPr>
          <p:cNvSpPr txBox="1"/>
          <p:nvPr/>
        </p:nvSpPr>
        <p:spPr>
          <a:xfrm>
            <a:off x="2050582" y="887104"/>
            <a:ext cx="63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clk</a:t>
            </a:r>
            <a:endParaRPr lang="zh-CN" altLang="en-US"/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295EA297-F3BA-4280-B14A-119EA61BD938}"/>
              </a:ext>
            </a:extLst>
          </p:cNvPr>
          <p:cNvCxnSpPr/>
          <p:nvPr/>
        </p:nvCxnSpPr>
        <p:spPr>
          <a:xfrm>
            <a:off x="4169391" y="1335205"/>
            <a:ext cx="0" cy="349382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33409686-C3B6-4349-B28F-C18CDC673D56}"/>
              </a:ext>
            </a:extLst>
          </p:cNvPr>
          <p:cNvCxnSpPr/>
          <p:nvPr/>
        </p:nvCxnSpPr>
        <p:spPr>
          <a:xfrm>
            <a:off x="5186149" y="1297380"/>
            <a:ext cx="0" cy="349382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BDB3490-B32E-4D9C-805D-BE5F80BFE783}"/>
              </a:ext>
            </a:extLst>
          </p:cNvPr>
          <p:cNvCxnSpPr/>
          <p:nvPr/>
        </p:nvCxnSpPr>
        <p:spPr>
          <a:xfrm>
            <a:off x="6223373" y="1335205"/>
            <a:ext cx="0" cy="349382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035F896-EDA0-45A7-A11A-0ED65E8E59DF}"/>
              </a:ext>
            </a:extLst>
          </p:cNvPr>
          <p:cNvCxnSpPr/>
          <p:nvPr/>
        </p:nvCxnSpPr>
        <p:spPr>
          <a:xfrm>
            <a:off x="7216251" y="1335205"/>
            <a:ext cx="0" cy="349382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F293034A-00AE-4BA3-AED2-BB8243DDB878}"/>
              </a:ext>
            </a:extLst>
          </p:cNvPr>
          <p:cNvCxnSpPr/>
          <p:nvPr/>
        </p:nvCxnSpPr>
        <p:spPr>
          <a:xfrm>
            <a:off x="8246655" y="1335205"/>
            <a:ext cx="0" cy="349382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2F3B17D8-9394-42A2-9BBB-A63CA4AE27B6}"/>
              </a:ext>
            </a:extLst>
          </p:cNvPr>
          <p:cNvSpPr txBox="1"/>
          <p:nvPr/>
        </p:nvSpPr>
        <p:spPr>
          <a:xfrm>
            <a:off x="1581437" y="1551167"/>
            <a:ext cx="1170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指令</a:t>
            </a:r>
            <a:r>
              <a:rPr lang="en-US" altLang="zh-CN"/>
              <a:t>1   ADD</a:t>
            </a:r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CB27543-449D-410C-8BDA-AC725B651CAF}"/>
              </a:ext>
            </a:extLst>
          </p:cNvPr>
          <p:cNvSpPr txBox="1"/>
          <p:nvPr/>
        </p:nvSpPr>
        <p:spPr>
          <a:xfrm>
            <a:off x="1364787" y="2716493"/>
            <a:ext cx="117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指令</a:t>
            </a:r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1DCCD38-A1E7-4C96-8363-8D6CBBCA3500}"/>
              </a:ext>
            </a:extLst>
          </p:cNvPr>
          <p:cNvSpPr txBox="1"/>
          <p:nvPr/>
        </p:nvSpPr>
        <p:spPr>
          <a:xfrm>
            <a:off x="1356265" y="3824239"/>
            <a:ext cx="117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指令</a:t>
            </a:r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60E1F817-F1EC-4EC5-8323-267756B70236}"/>
              </a:ext>
            </a:extLst>
          </p:cNvPr>
          <p:cNvSpPr/>
          <p:nvPr/>
        </p:nvSpPr>
        <p:spPr>
          <a:xfrm>
            <a:off x="3132161" y="1644554"/>
            <a:ext cx="1016758" cy="36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取指</a:t>
            </a: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44A2263F-9D30-4C6F-9CC9-C7E3A2532B09}"/>
              </a:ext>
            </a:extLst>
          </p:cNvPr>
          <p:cNvSpPr/>
          <p:nvPr/>
        </p:nvSpPr>
        <p:spPr>
          <a:xfrm>
            <a:off x="4172803" y="2712787"/>
            <a:ext cx="1016758" cy="36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取指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3EB875C-EF7E-4448-9A6F-9A0DE3852F88}"/>
              </a:ext>
            </a:extLst>
          </p:cNvPr>
          <p:cNvSpPr/>
          <p:nvPr/>
        </p:nvSpPr>
        <p:spPr>
          <a:xfrm>
            <a:off x="4165974" y="1635752"/>
            <a:ext cx="1016758" cy="36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译码</a:t>
            </a: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78D524A2-0B4B-48D1-B900-36418C2DCE32}"/>
              </a:ext>
            </a:extLst>
          </p:cNvPr>
          <p:cNvSpPr/>
          <p:nvPr/>
        </p:nvSpPr>
        <p:spPr>
          <a:xfrm>
            <a:off x="5192965" y="1634193"/>
            <a:ext cx="1016758" cy="36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执行</a:t>
            </a: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2B081845-9197-4E9C-9B81-23B6CFD9586B}"/>
              </a:ext>
            </a:extLst>
          </p:cNvPr>
          <p:cNvSpPr/>
          <p:nvPr/>
        </p:nvSpPr>
        <p:spPr>
          <a:xfrm>
            <a:off x="6223368" y="1627788"/>
            <a:ext cx="1016758" cy="36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访存</a:t>
            </a: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E241D9B6-6878-447E-8D97-9EB6BDB44514}"/>
              </a:ext>
            </a:extLst>
          </p:cNvPr>
          <p:cNvSpPr/>
          <p:nvPr/>
        </p:nvSpPr>
        <p:spPr>
          <a:xfrm>
            <a:off x="7246955" y="1627788"/>
            <a:ext cx="1016758" cy="36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回写</a:t>
            </a: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03FBCAD-D26B-4863-A99B-4BEDAFE9F6DD}"/>
              </a:ext>
            </a:extLst>
          </p:cNvPr>
          <p:cNvSpPr/>
          <p:nvPr/>
        </p:nvSpPr>
        <p:spPr>
          <a:xfrm>
            <a:off x="1201003" y="2388864"/>
            <a:ext cx="8188652" cy="25474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181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1784FA25-550B-42B4-B10B-90B4B6D40DCA}"/>
              </a:ext>
            </a:extLst>
          </p:cNvPr>
          <p:cNvGrpSpPr/>
          <p:nvPr/>
        </p:nvGrpSpPr>
        <p:grpSpPr>
          <a:xfrm>
            <a:off x="4453703" y="725835"/>
            <a:ext cx="6307690" cy="1531057"/>
            <a:chOff x="1783276" y="859842"/>
            <a:chExt cx="6307690" cy="153105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00882083-9555-4659-9708-9C3224C97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3276" y="1168182"/>
              <a:ext cx="6005080" cy="236240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4A343BF-385A-46FD-BFBB-2055F07DA2FC}"/>
                </a:ext>
              </a:extLst>
            </p:cNvPr>
            <p:cNvSpPr txBox="1"/>
            <p:nvPr/>
          </p:nvSpPr>
          <p:spPr>
            <a:xfrm>
              <a:off x="7031485" y="860684"/>
              <a:ext cx="634620" cy="368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0)</a:t>
              </a:r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0F20DCF-F1DC-4C61-9F0C-366E7B9DAB0C}"/>
                </a:ext>
              </a:extLst>
            </p:cNvPr>
            <p:cNvSpPr txBox="1"/>
            <p:nvPr/>
          </p:nvSpPr>
          <p:spPr>
            <a:xfrm>
              <a:off x="6465677" y="861105"/>
              <a:ext cx="440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(6</a:t>
              </a:r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FBC7A0B-1751-498F-94FF-F8986C7DEB38}"/>
                </a:ext>
              </a:extLst>
            </p:cNvPr>
            <p:cNvSpPr txBox="1"/>
            <p:nvPr/>
          </p:nvSpPr>
          <p:spPr>
            <a:xfrm>
              <a:off x="6167735" y="861105"/>
              <a:ext cx="42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7)</a:t>
              </a:r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8CAFF8C-B554-4703-8FDD-6BD34A8713F0}"/>
                </a:ext>
              </a:extLst>
            </p:cNvPr>
            <p:cNvSpPr txBox="1"/>
            <p:nvPr/>
          </p:nvSpPr>
          <p:spPr>
            <a:xfrm>
              <a:off x="5289729" y="869225"/>
              <a:ext cx="487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(11</a:t>
              </a:r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59C1A9D-24E6-4040-A05D-9BDA0C6717D2}"/>
                </a:ext>
              </a:extLst>
            </p:cNvPr>
            <p:cNvSpPr txBox="1"/>
            <p:nvPr/>
          </p:nvSpPr>
          <p:spPr>
            <a:xfrm>
              <a:off x="4925365" y="865130"/>
              <a:ext cx="487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12)</a:t>
              </a:r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E37B33C-0399-4C0E-AD3B-A01988C521A6}"/>
                </a:ext>
              </a:extLst>
            </p:cNvPr>
            <p:cNvSpPr txBox="1"/>
            <p:nvPr/>
          </p:nvSpPr>
          <p:spPr>
            <a:xfrm>
              <a:off x="4551309" y="860684"/>
              <a:ext cx="487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(14</a:t>
              </a:r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2305A2-4AA1-45EE-9158-E715B5645016}"/>
                </a:ext>
              </a:extLst>
            </p:cNvPr>
            <p:cNvSpPr txBox="1"/>
            <p:nvPr/>
          </p:nvSpPr>
          <p:spPr>
            <a:xfrm>
              <a:off x="4234805" y="869679"/>
              <a:ext cx="487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15)</a:t>
              </a:r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D3D712D-D89F-4484-8811-7DCC4033CF72}"/>
                </a:ext>
              </a:extLst>
            </p:cNvPr>
            <p:cNvSpPr txBox="1"/>
            <p:nvPr/>
          </p:nvSpPr>
          <p:spPr>
            <a:xfrm>
              <a:off x="3882857" y="860684"/>
              <a:ext cx="487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(19</a:t>
              </a:r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AB835E9-9E01-497B-A365-A6EA919BB4DA}"/>
                </a:ext>
              </a:extLst>
            </p:cNvPr>
            <p:cNvSpPr txBox="1"/>
            <p:nvPr/>
          </p:nvSpPr>
          <p:spPr>
            <a:xfrm>
              <a:off x="3090915" y="860263"/>
              <a:ext cx="788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(24 20)</a:t>
              </a:r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89B2A50-F356-4B56-8ED5-96AEBD20AE82}"/>
                </a:ext>
              </a:extLst>
            </p:cNvPr>
            <p:cNvSpPr txBox="1"/>
            <p:nvPr/>
          </p:nvSpPr>
          <p:spPr>
            <a:xfrm>
              <a:off x="2082574" y="859842"/>
              <a:ext cx="788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(31 25)</a:t>
              </a:r>
              <a:endParaRPr lang="zh-CN" altLang="en-US"/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83A59DA6-7C3B-4B29-A43B-55835E5874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9667" y="1402358"/>
              <a:ext cx="2" cy="39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0441758F-BE96-4ECB-9B3B-EC7E4655253E}"/>
                </a:ext>
              </a:extLst>
            </p:cNvPr>
            <p:cNvCxnSpPr>
              <a:cxnSpLocks/>
            </p:cNvCxnSpPr>
            <p:nvPr/>
          </p:nvCxnSpPr>
          <p:spPr>
            <a:xfrm>
              <a:off x="4239446" y="1401847"/>
              <a:ext cx="6054" cy="3954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371E7B8D-E1CA-4F86-A230-ADA510B0DE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1138" y="1422053"/>
              <a:ext cx="1" cy="42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B01F773-4CAA-4F27-923B-9607870FCC7D}"/>
                </a:ext>
              </a:extLst>
            </p:cNvPr>
            <p:cNvSpPr txBox="1"/>
            <p:nvPr/>
          </p:nvSpPr>
          <p:spPr>
            <a:xfrm>
              <a:off x="2974715" y="1797275"/>
              <a:ext cx="14843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/>
                <a:t>源寄存器</a:t>
              </a:r>
              <a:r>
                <a:rPr lang="en-US" altLang="zh-CN" sz="1400"/>
                <a:t>2</a:t>
              </a:r>
            </a:p>
            <a:p>
              <a:r>
                <a:rPr lang="en-US" altLang="zh-CN" sz="1400"/>
                <a:t>       rs2</a:t>
              </a:r>
              <a:endParaRPr lang="zh-CN" altLang="en-US" sz="140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A60F53E-E004-46E9-8C06-1D0A6D4E9FC6}"/>
                </a:ext>
              </a:extLst>
            </p:cNvPr>
            <p:cNvSpPr txBox="1"/>
            <p:nvPr/>
          </p:nvSpPr>
          <p:spPr>
            <a:xfrm>
              <a:off x="3861351" y="1777270"/>
              <a:ext cx="14843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/>
                <a:t>源寄存器</a:t>
              </a:r>
              <a:r>
                <a:rPr lang="en-US" altLang="zh-CN" sz="1400"/>
                <a:t>1</a:t>
              </a:r>
            </a:p>
            <a:p>
              <a:r>
                <a:rPr lang="en-US" altLang="zh-CN" sz="1400"/>
                <a:t>       rs1</a:t>
              </a:r>
              <a:endParaRPr lang="zh-CN" altLang="en-US" sz="140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950D233-C011-456E-83CA-8B3995050231}"/>
                </a:ext>
              </a:extLst>
            </p:cNvPr>
            <p:cNvSpPr txBox="1"/>
            <p:nvPr/>
          </p:nvSpPr>
          <p:spPr>
            <a:xfrm>
              <a:off x="5353829" y="1814231"/>
              <a:ext cx="14843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/>
                <a:t>目的寄存器</a:t>
              </a:r>
              <a:endParaRPr lang="en-US" altLang="zh-CN" sz="1400"/>
            </a:p>
            <a:p>
              <a:r>
                <a:rPr lang="en-US" altLang="zh-CN" sz="1400"/>
                <a:t>          rd</a:t>
              </a:r>
              <a:endParaRPr lang="zh-CN" altLang="en-US" sz="1400"/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BA92CB40-3A7B-4891-9C29-CA186A861C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2636" y="1443301"/>
              <a:ext cx="1" cy="42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24B23B0-037D-4127-B590-AD80C86EF8E4}"/>
                </a:ext>
              </a:extLst>
            </p:cNvPr>
            <p:cNvSpPr txBox="1"/>
            <p:nvPr/>
          </p:nvSpPr>
          <p:spPr>
            <a:xfrm>
              <a:off x="6606624" y="1867679"/>
              <a:ext cx="14843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/>
                <a:t> 操作码</a:t>
              </a:r>
              <a:r>
                <a:rPr lang="en-US" altLang="zh-CN" sz="1400"/>
                <a:t>   </a:t>
              </a:r>
            </a:p>
            <a:p>
              <a:r>
                <a:rPr lang="en-US" altLang="zh-CN" sz="1400"/>
                <a:t> opcode</a:t>
              </a:r>
              <a:endParaRPr lang="zh-CN" altLang="en-US" sz="1400"/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24E49159-4B3F-4602-BF77-906D93CE4DA7}"/>
                </a:ext>
              </a:extLst>
            </p:cNvPr>
            <p:cNvCxnSpPr>
              <a:cxnSpLocks/>
            </p:cNvCxnSpPr>
            <p:nvPr/>
          </p:nvCxnSpPr>
          <p:spPr>
            <a:xfrm>
              <a:off x="4984392" y="1362557"/>
              <a:ext cx="47549" cy="259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1D10DB3-2929-467D-BD59-7795630297D4}"/>
                </a:ext>
              </a:extLst>
            </p:cNvPr>
            <p:cNvSpPr txBox="1"/>
            <p:nvPr/>
          </p:nvSpPr>
          <p:spPr>
            <a:xfrm>
              <a:off x="4756123" y="1557610"/>
              <a:ext cx="14843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/>
                <a:t>func3</a:t>
              </a:r>
              <a:endParaRPr lang="zh-CN" altLang="en-US" sz="140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27E5DD8-D508-4F6E-B48F-5511C8BD7CAE}"/>
                </a:ext>
              </a:extLst>
            </p:cNvPr>
            <p:cNvSpPr txBox="1"/>
            <p:nvPr/>
          </p:nvSpPr>
          <p:spPr>
            <a:xfrm>
              <a:off x="2045819" y="1846431"/>
              <a:ext cx="14843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/>
                <a:t>func7</a:t>
              </a:r>
              <a:endParaRPr lang="zh-CN" altLang="en-US" sz="1400"/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2CD4FF47-3AF7-41C3-8F2A-E191718FDD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1338" y="1378250"/>
              <a:ext cx="26832" cy="4969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8A93F799-0918-4B49-81F4-8605632E84C5}"/>
              </a:ext>
            </a:extLst>
          </p:cNvPr>
          <p:cNvSpPr txBox="1"/>
          <p:nvPr/>
        </p:nvSpPr>
        <p:spPr>
          <a:xfrm>
            <a:off x="2177797" y="929308"/>
            <a:ext cx="262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ADD  rd</a:t>
            </a:r>
            <a:r>
              <a:rPr lang="zh-CN" altLang="en-US"/>
              <a:t>，</a:t>
            </a:r>
            <a:r>
              <a:rPr lang="en-US" altLang="zh-CN"/>
              <a:t>rs2</a:t>
            </a:r>
            <a:r>
              <a:rPr lang="zh-CN" altLang="en-US"/>
              <a:t>，</a:t>
            </a:r>
            <a:r>
              <a:rPr lang="en-US" altLang="zh-CN"/>
              <a:t>rs1</a:t>
            </a:r>
            <a:endParaRPr lang="zh-CN" altLang="en-US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44DCC3A2-4400-41F8-A122-61874D8DC655}"/>
              </a:ext>
            </a:extLst>
          </p:cNvPr>
          <p:cNvGrpSpPr/>
          <p:nvPr/>
        </p:nvGrpSpPr>
        <p:grpSpPr>
          <a:xfrm>
            <a:off x="208743" y="5414231"/>
            <a:ext cx="1770189" cy="1066320"/>
            <a:chOff x="345100" y="4266681"/>
            <a:chExt cx="1770189" cy="1066320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B1708CAE-3B0C-4DF5-BF84-928278ADD4F2}"/>
                </a:ext>
              </a:extLst>
            </p:cNvPr>
            <p:cNvSpPr/>
            <p:nvPr/>
          </p:nvSpPr>
          <p:spPr>
            <a:xfrm>
              <a:off x="556528" y="4266681"/>
              <a:ext cx="1347335" cy="373557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时序电路</a:t>
              </a:r>
            </a:p>
          </p:txBody>
        </p:sp>
        <p:sp>
          <p:nvSpPr>
            <p:cNvPr id="51" name="云形 50">
              <a:extLst>
                <a:ext uri="{FF2B5EF4-FFF2-40B4-BE49-F238E27FC236}">
                  <a16:creationId xmlns:a16="http://schemas.microsoft.com/office/drawing/2014/main" id="{DA814E6C-C9D2-49F3-B481-7D9776C71A37}"/>
                </a:ext>
              </a:extLst>
            </p:cNvPr>
            <p:cNvSpPr/>
            <p:nvPr/>
          </p:nvSpPr>
          <p:spPr>
            <a:xfrm>
              <a:off x="345100" y="4809781"/>
              <a:ext cx="1770189" cy="523220"/>
            </a:xfrm>
            <a:prstGeom prst="clou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组合逻辑</a:t>
              </a:r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08E11499-C18F-4BF7-A84F-AF5BD23D112B}"/>
              </a:ext>
            </a:extLst>
          </p:cNvPr>
          <p:cNvGrpSpPr/>
          <p:nvPr/>
        </p:nvGrpSpPr>
        <p:grpSpPr>
          <a:xfrm>
            <a:off x="1664256" y="2907750"/>
            <a:ext cx="9307896" cy="3628522"/>
            <a:chOff x="2442178" y="2970562"/>
            <a:chExt cx="9307896" cy="3628522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3152029-62F5-43A7-B887-D218AE44877C}"/>
                </a:ext>
              </a:extLst>
            </p:cNvPr>
            <p:cNvSpPr/>
            <p:nvPr/>
          </p:nvSpPr>
          <p:spPr>
            <a:xfrm>
              <a:off x="2627811" y="3442151"/>
              <a:ext cx="1045096" cy="523220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pc</a:t>
              </a:r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5943456-5BB9-47B6-B73D-13A6B89830A4}"/>
                </a:ext>
              </a:extLst>
            </p:cNvPr>
            <p:cNvSpPr/>
            <p:nvPr/>
          </p:nvSpPr>
          <p:spPr>
            <a:xfrm>
              <a:off x="5638686" y="3416472"/>
              <a:ext cx="1045096" cy="523220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if_id</a:t>
              </a:r>
              <a:endParaRPr lang="zh-CN" altLang="en-US"/>
            </a:p>
          </p:txBody>
        </p:sp>
        <p:sp>
          <p:nvSpPr>
            <p:cNvPr id="45" name="云形 44">
              <a:extLst>
                <a:ext uri="{FF2B5EF4-FFF2-40B4-BE49-F238E27FC236}">
                  <a16:creationId xmlns:a16="http://schemas.microsoft.com/office/drawing/2014/main" id="{488FFE2D-6D35-4481-8B08-F4C807BB1BBF}"/>
                </a:ext>
              </a:extLst>
            </p:cNvPr>
            <p:cNvSpPr/>
            <p:nvPr/>
          </p:nvSpPr>
          <p:spPr>
            <a:xfrm>
              <a:off x="4085426" y="3442151"/>
              <a:ext cx="1230112" cy="523220"/>
            </a:xfrm>
            <a:prstGeom prst="clou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if</a:t>
              </a:r>
              <a:r>
                <a:rPr lang="zh-CN" altLang="en-US"/>
                <a:t>取指</a:t>
              </a:r>
            </a:p>
          </p:txBody>
        </p: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B65D4270-4CB0-43C5-A5E1-D4D75D25E2FF}"/>
                </a:ext>
              </a:extLst>
            </p:cNvPr>
            <p:cNvCxnSpPr>
              <a:cxnSpLocks/>
            </p:cNvCxnSpPr>
            <p:nvPr/>
          </p:nvCxnSpPr>
          <p:spPr>
            <a:xfrm>
              <a:off x="3700203" y="3710585"/>
              <a:ext cx="2955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117380CA-3B8B-4841-9789-F3C2E8F4E35E}"/>
                </a:ext>
              </a:extLst>
            </p:cNvPr>
            <p:cNvCxnSpPr>
              <a:cxnSpLocks/>
            </p:cNvCxnSpPr>
            <p:nvPr/>
          </p:nvCxnSpPr>
          <p:spPr>
            <a:xfrm>
              <a:off x="5318424" y="3678082"/>
              <a:ext cx="2955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AFF36143-3E72-499A-9CAE-402DAA86DCD4}"/>
                </a:ext>
              </a:extLst>
            </p:cNvPr>
            <p:cNvCxnSpPr>
              <a:cxnSpLocks/>
            </p:cNvCxnSpPr>
            <p:nvPr/>
          </p:nvCxnSpPr>
          <p:spPr>
            <a:xfrm>
              <a:off x="6677992" y="3676945"/>
              <a:ext cx="2955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云形 49">
              <a:extLst>
                <a:ext uri="{FF2B5EF4-FFF2-40B4-BE49-F238E27FC236}">
                  <a16:creationId xmlns:a16="http://schemas.microsoft.com/office/drawing/2014/main" id="{739DD30C-4A3F-4972-A897-B8708BDA83AB}"/>
                </a:ext>
              </a:extLst>
            </p:cNvPr>
            <p:cNvSpPr/>
            <p:nvPr/>
          </p:nvSpPr>
          <p:spPr>
            <a:xfrm>
              <a:off x="7061748" y="3434200"/>
              <a:ext cx="1322679" cy="523220"/>
            </a:xfrm>
            <a:prstGeom prst="clou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id</a:t>
              </a:r>
              <a:r>
                <a:rPr lang="zh-CN" altLang="en-US"/>
                <a:t>译码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2DE0DB70-CB75-42C2-B3F9-4B8014F13861}"/>
                </a:ext>
              </a:extLst>
            </p:cNvPr>
            <p:cNvSpPr/>
            <p:nvPr/>
          </p:nvSpPr>
          <p:spPr>
            <a:xfrm>
              <a:off x="8747833" y="3415335"/>
              <a:ext cx="1045096" cy="523220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id_ex</a:t>
              </a:r>
              <a:endParaRPr lang="zh-CN" altLang="en-US"/>
            </a:p>
          </p:txBody>
        </p: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E845FE38-7F13-43BF-A053-CD5DD41B3A12}"/>
                </a:ext>
              </a:extLst>
            </p:cNvPr>
            <p:cNvCxnSpPr>
              <a:cxnSpLocks/>
            </p:cNvCxnSpPr>
            <p:nvPr/>
          </p:nvCxnSpPr>
          <p:spPr>
            <a:xfrm>
              <a:off x="8420369" y="3676945"/>
              <a:ext cx="2955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云形 53">
              <a:extLst>
                <a:ext uri="{FF2B5EF4-FFF2-40B4-BE49-F238E27FC236}">
                  <a16:creationId xmlns:a16="http://schemas.microsoft.com/office/drawing/2014/main" id="{59E98C3A-491D-447E-9B36-8F7E0BBBD34D}"/>
                </a:ext>
              </a:extLst>
            </p:cNvPr>
            <p:cNvSpPr/>
            <p:nvPr/>
          </p:nvSpPr>
          <p:spPr>
            <a:xfrm>
              <a:off x="10297919" y="3429000"/>
              <a:ext cx="1322679" cy="523220"/>
            </a:xfrm>
            <a:prstGeom prst="clou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ex</a:t>
              </a:r>
              <a:r>
                <a:rPr lang="zh-CN" altLang="en-US"/>
                <a:t>执行</a:t>
              </a:r>
            </a:p>
          </p:txBody>
        </p: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9491C5C4-FCA0-4C0F-A540-D9F094396C63}"/>
                </a:ext>
              </a:extLst>
            </p:cNvPr>
            <p:cNvCxnSpPr>
              <a:cxnSpLocks/>
            </p:cNvCxnSpPr>
            <p:nvPr/>
          </p:nvCxnSpPr>
          <p:spPr>
            <a:xfrm>
              <a:off x="9896602" y="3676945"/>
              <a:ext cx="2955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DFDE4BF8-1BD3-41A8-80FD-1639F7BFC613}"/>
                </a:ext>
              </a:extLst>
            </p:cNvPr>
            <p:cNvSpPr/>
            <p:nvPr/>
          </p:nvSpPr>
          <p:spPr>
            <a:xfrm>
              <a:off x="3928528" y="4661740"/>
              <a:ext cx="1562801" cy="19373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ROM</a:t>
              </a:r>
            </a:p>
            <a:p>
              <a:pPr algn="ctr"/>
              <a:endParaRPr lang="en-US" altLang="zh-CN"/>
            </a:p>
            <a:p>
              <a:pPr algn="ctr"/>
              <a:endParaRPr lang="en-US" altLang="zh-CN"/>
            </a:p>
            <a:p>
              <a:pPr algn="ctr"/>
              <a:endParaRPr lang="en-US" altLang="zh-CN"/>
            </a:p>
            <a:p>
              <a:pPr algn="ctr"/>
              <a:endParaRPr lang="en-US" altLang="zh-CN"/>
            </a:p>
            <a:p>
              <a:pPr algn="ctr"/>
              <a:endParaRPr lang="zh-CN" altLang="en-US"/>
            </a:p>
          </p:txBody>
        </p: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BC84256F-3044-4AF0-BCF8-040CEA8D3C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0321" y="3923310"/>
              <a:ext cx="0" cy="714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00FA718C-C98A-4F66-A1D0-CEF52A4F8151}"/>
                </a:ext>
              </a:extLst>
            </p:cNvPr>
            <p:cNvCxnSpPr>
              <a:cxnSpLocks/>
            </p:cNvCxnSpPr>
            <p:nvPr/>
          </p:nvCxnSpPr>
          <p:spPr>
            <a:xfrm>
              <a:off x="4469654" y="3918444"/>
              <a:ext cx="0" cy="719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9B9051E5-AE90-4C57-A99C-CDC5443CF3E8}"/>
                </a:ext>
              </a:extLst>
            </p:cNvPr>
            <p:cNvGrpSpPr/>
            <p:nvPr/>
          </p:nvGrpSpPr>
          <p:grpSpPr>
            <a:xfrm>
              <a:off x="7375039" y="4266681"/>
              <a:ext cx="749133" cy="1241329"/>
              <a:chOff x="6123067" y="4211754"/>
              <a:chExt cx="749133" cy="1241329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19F39ED8-FD34-4083-8B63-0FD22086440C}"/>
                  </a:ext>
                </a:extLst>
              </p:cNvPr>
              <p:cNvSpPr/>
              <p:nvPr/>
            </p:nvSpPr>
            <p:spPr>
              <a:xfrm>
                <a:off x="6123067" y="4211754"/>
                <a:ext cx="742170" cy="18755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/>
                  <a:t>x0</a:t>
                </a:r>
                <a:endParaRPr lang="zh-CN" altLang="en-US" sz="1600"/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19A50E69-C383-4986-AC4F-875117895CF9}"/>
                  </a:ext>
                </a:extLst>
              </p:cNvPr>
              <p:cNvSpPr/>
              <p:nvPr/>
            </p:nvSpPr>
            <p:spPr>
              <a:xfrm>
                <a:off x="6123758" y="4395614"/>
                <a:ext cx="742170" cy="18755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/>
                  <a:t>x1</a:t>
                </a:r>
                <a:endParaRPr lang="zh-CN" altLang="en-US" sz="1600"/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530BC1E3-0A2C-43AC-AAE6-C79A81FF52ED}"/>
                  </a:ext>
                </a:extLst>
              </p:cNvPr>
              <p:cNvSpPr/>
              <p:nvPr/>
            </p:nvSpPr>
            <p:spPr>
              <a:xfrm>
                <a:off x="6124449" y="4584080"/>
                <a:ext cx="742170" cy="18755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/>
                  <a:t>x2</a:t>
                </a:r>
                <a:endParaRPr lang="zh-CN" altLang="en-US" sz="1600"/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7E997A8F-22A8-4140-81A9-3217EAD6F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3839" y="4785286"/>
                <a:ext cx="0" cy="286105"/>
              </a:xfrm>
              <a:prstGeom prst="line">
                <a:avLst/>
              </a:prstGeom>
              <a:ln w="571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6EE254D2-69CA-4059-AABF-3DB4D9F16E1F}"/>
                  </a:ext>
                </a:extLst>
              </p:cNvPr>
              <p:cNvSpPr/>
              <p:nvPr/>
            </p:nvSpPr>
            <p:spPr>
              <a:xfrm>
                <a:off x="6130030" y="5080477"/>
                <a:ext cx="742170" cy="18755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/>
                  <a:t>x30</a:t>
                </a:r>
                <a:endParaRPr lang="zh-CN" altLang="en-US" sz="1600"/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5240F7C6-F5D2-417D-BA02-D98D80F9D3AA}"/>
                  </a:ext>
                </a:extLst>
              </p:cNvPr>
              <p:cNvSpPr/>
              <p:nvPr/>
            </p:nvSpPr>
            <p:spPr>
              <a:xfrm>
                <a:off x="6130030" y="5265525"/>
                <a:ext cx="742170" cy="18755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/>
                  <a:t>x31</a:t>
                </a:r>
                <a:endParaRPr lang="zh-CN" altLang="en-US" sz="1600"/>
              </a:p>
            </p:txBody>
          </p:sp>
        </p:grp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2C8C1BF7-E7DF-4957-9F20-F7BD314F02DB}"/>
                </a:ext>
              </a:extLst>
            </p:cNvPr>
            <p:cNvSpPr txBox="1"/>
            <p:nvPr/>
          </p:nvSpPr>
          <p:spPr>
            <a:xfrm>
              <a:off x="7001945" y="4412343"/>
              <a:ext cx="2199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寄存器</a:t>
              </a:r>
            </a:p>
          </p:txBody>
        </p: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9F4A0FBB-22E9-4CCF-8003-CD9623908A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4908" y="2970562"/>
              <a:ext cx="9285166" cy="13353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A54F9E7A-B13B-4A37-8471-EA8A67EBCC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0074" y="2977238"/>
              <a:ext cx="0" cy="1133569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B437B19A-E09C-4036-88AA-0E953585AE75}"/>
                </a:ext>
              </a:extLst>
            </p:cNvPr>
            <p:cNvCxnSpPr>
              <a:cxnSpLocks/>
            </p:cNvCxnSpPr>
            <p:nvPr/>
          </p:nvCxnSpPr>
          <p:spPr>
            <a:xfrm>
              <a:off x="2464908" y="2983915"/>
              <a:ext cx="6963" cy="1205948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FC19B14A-667A-49EC-A7DD-028B1F6653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2178" y="4131869"/>
              <a:ext cx="4559767" cy="28301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41593658-F8C0-4DE5-968D-C9741963A4AD}"/>
                </a:ext>
              </a:extLst>
            </p:cNvPr>
            <p:cNvCxnSpPr>
              <a:cxnSpLocks/>
            </p:cNvCxnSpPr>
            <p:nvPr/>
          </p:nvCxnSpPr>
          <p:spPr>
            <a:xfrm>
              <a:off x="7001945" y="4135450"/>
              <a:ext cx="0" cy="1528371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862315A5-7FB4-4A6D-AC18-650FA80E9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79270" y="5578522"/>
              <a:ext cx="3170804" cy="5455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E32A3F90-180B-4DAF-8AB6-D471384733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4043" y="5626347"/>
              <a:ext cx="1028956" cy="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6ED8D01E-4D50-4015-9B6B-394CEB9109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4144" y="5622837"/>
              <a:ext cx="515124" cy="351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300CB24D-BE8F-4F86-A4BA-9A3A9227361F}"/>
                </a:ext>
              </a:extLst>
            </p:cNvPr>
            <p:cNvCxnSpPr>
              <a:cxnSpLocks/>
            </p:cNvCxnSpPr>
            <p:nvPr/>
          </p:nvCxnSpPr>
          <p:spPr>
            <a:xfrm>
              <a:off x="11750074" y="4110807"/>
              <a:ext cx="0" cy="1397203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BCC41CDB-0673-487F-8253-CDA26C25D1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952" y="3930849"/>
              <a:ext cx="0" cy="3358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箭头连接符 104">
              <a:extLst>
                <a:ext uri="{FF2B5EF4-FFF2-40B4-BE49-F238E27FC236}">
                  <a16:creationId xmlns:a16="http://schemas.microsoft.com/office/drawing/2014/main" id="{219CDD3E-71DD-47CD-9AA5-D9BFF7D58C5A}"/>
                </a:ext>
              </a:extLst>
            </p:cNvPr>
            <p:cNvCxnSpPr>
              <a:cxnSpLocks/>
            </p:cNvCxnSpPr>
            <p:nvPr/>
          </p:nvCxnSpPr>
          <p:spPr>
            <a:xfrm>
              <a:off x="7607548" y="3933578"/>
              <a:ext cx="0" cy="3544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3592036A-A1FD-43BE-884B-218AD9EC5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6238" y="4673898"/>
              <a:ext cx="28672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AF5BE218-44B4-45A0-BBF9-9AE2E4057E79}"/>
                </a:ext>
              </a:extLst>
            </p:cNvPr>
            <p:cNvCxnSpPr>
              <a:cxnSpLocks/>
            </p:cNvCxnSpPr>
            <p:nvPr/>
          </p:nvCxnSpPr>
          <p:spPr>
            <a:xfrm>
              <a:off x="10959258" y="3940269"/>
              <a:ext cx="0" cy="7284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文本框 118">
            <a:extLst>
              <a:ext uri="{FF2B5EF4-FFF2-40B4-BE49-F238E27FC236}">
                <a16:creationId xmlns:a16="http://schemas.microsoft.com/office/drawing/2014/main" id="{A592BC80-1DC4-4CCE-BDB6-2C5957BABB25}"/>
              </a:ext>
            </a:extLst>
          </p:cNvPr>
          <p:cNvSpPr txBox="1"/>
          <p:nvPr/>
        </p:nvSpPr>
        <p:spPr>
          <a:xfrm>
            <a:off x="8652035" y="4299245"/>
            <a:ext cx="262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回写</a:t>
            </a:r>
          </a:p>
        </p:txBody>
      </p: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E5170604-6530-4C75-B145-EF1FB52B6079}"/>
              </a:ext>
            </a:extLst>
          </p:cNvPr>
          <p:cNvGrpSpPr/>
          <p:nvPr/>
        </p:nvGrpSpPr>
        <p:grpSpPr>
          <a:xfrm>
            <a:off x="3577712" y="4990149"/>
            <a:ext cx="744052" cy="1276327"/>
            <a:chOff x="3526896" y="5377015"/>
            <a:chExt cx="744052" cy="1276327"/>
          </a:xfrm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405E1E17-82FE-4B3F-ACAB-2C07B132868E}"/>
                </a:ext>
              </a:extLst>
            </p:cNvPr>
            <p:cNvSpPr/>
            <p:nvPr/>
          </p:nvSpPr>
          <p:spPr>
            <a:xfrm>
              <a:off x="3526896" y="5560318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0x01</a:t>
              </a:r>
              <a:endParaRPr lang="zh-CN" altLang="en-US" sz="1600"/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04B919D2-BF6B-47E7-929B-71711C194D0E}"/>
                </a:ext>
              </a:extLst>
            </p:cNvPr>
            <p:cNvSpPr/>
            <p:nvPr/>
          </p:nvSpPr>
          <p:spPr>
            <a:xfrm>
              <a:off x="3527587" y="5744178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0x02</a:t>
              </a:r>
              <a:endParaRPr lang="zh-CN" altLang="en-US" sz="1600"/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C57E3DD6-39D7-4C09-A030-E742BE0C5475}"/>
                </a:ext>
              </a:extLst>
            </p:cNvPr>
            <p:cNvSpPr/>
            <p:nvPr/>
          </p:nvSpPr>
          <p:spPr>
            <a:xfrm>
              <a:off x="3528278" y="5932644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0x03</a:t>
              </a:r>
              <a:endParaRPr lang="zh-CN" altLang="en-US" sz="1600"/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3902F68C-530E-441E-82C0-4F4BE044842F}"/>
                </a:ext>
              </a:extLst>
            </p:cNvPr>
            <p:cNvSpPr/>
            <p:nvPr/>
          </p:nvSpPr>
          <p:spPr>
            <a:xfrm>
              <a:off x="3526896" y="6113159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0x04</a:t>
              </a:r>
              <a:endParaRPr lang="zh-CN" altLang="en-US" sz="1600"/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4BBB151D-507A-4455-8BF2-B9965A036F1C}"/>
                </a:ext>
              </a:extLst>
            </p:cNvPr>
            <p:cNvSpPr/>
            <p:nvPr/>
          </p:nvSpPr>
          <p:spPr>
            <a:xfrm>
              <a:off x="3528778" y="5377015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0x00</a:t>
              </a:r>
              <a:endParaRPr lang="zh-CN" altLang="en-US" sz="1600"/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2B445F4-A394-4B20-A387-4736527F60CE}"/>
                </a:ext>
              </a:extLst>
            </p:cNvPr>
            <p:cNvSpPr/>
            <p:nvPr/>
          </p:nvSpPr>
          <p:spPr>
            <a:xfrm>
              <a:off x="3526896" y="6292993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0x05</a:t>
              </a:r>
              <a:endParaRPr lang="zh-CN" altLang="en-US" sz="1600"/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D502ED2D-C960-47A5-96B2-374B4E7FDE84}"/>
                </a:ext>
              </a:extLst>
            </p:cNvPr>
            <p:cNvSpPr/>
            <p:nvPr/>
          </p:nvSpPr>
          <p:spPr>
            <a:xfrm>
              <a:off x="3526896" y="6465784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0x06</a:t>
              </a:r>
              <a:endParaRPr lang="zh-CN" altLang="en-US" sz="1600"/>
            </a:p>
          </p:txBody>
        </p:sp>
      </p:grpSp>
      <p:sp>
        <p:nvSpPr>
          <p:cNvPr id="127" name="矩形 126">
            <a:extLst>
              <a:ext uri="{FF2B5EF4-FFF2-40B4-BE49-F238E27FC236}">
                <a16:creationId xmlns:a16="http://schemas.microsoft.com/office/drawing/2014/main" id="{43830DC1-6525-4030-B266-F4F2D0577198}"/>
              </a:ext>
            </a:extLst>
          </p:cNvPr>
          <p:cNvSpPr/>
          <p:nvPr/>
        </p:nvSpPr>
        <p:spPr>
          <a:xfrm>
            <a:off x="3572770" y="6257633"/>
            <a:ext cx="742170" cy="1875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0x07</a:t>
            </a:r>
            <a:endParaRPr lang="zh-CN" altLang="en-US" sz="1600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5BFB8211-37C6-4000-B239-437637F58C21}"/>
              </a:ext>
            </a:extLst>
          </p:cNvPr>
          <p:cNvSpPr txBox="1"/>
          <p:nvPr/>
        </p:nvSpPr>
        <p:spPr>
          <a:xfrm>
            <a:off x="3897981" y="4110279"/>
            <a:ext cx="2625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指令</a:t>
            </a: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958D675E-B0DC-408A-90CE-CEDDCD0EF06B}"/>
              </a:ext>
            </a:extLst>
          </p:cNvPr>
          <p:cNvSpPr txBox="1"/>
          <p:nvPr/>
        </p:nvSpPr>
        <p:spPr>
          <a:xfrm>
            <a:off x="3432243" y="3855029"/>
            <a:ext cx="2625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指令</a:t>
            </a:r>
            <a:endParaRPr lang="en-US" altLang="zh-CN" sz="1200"/>
          </a:p>
          <a:p>
            <a:r>
              <a:rPr lang="zh-CN" altLang="en-US" sz="1200"/>
              <a:t>地址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7FFCF62D-5DFB-4207-8372-4E26646CE2D2}"/>
              </a:ext>
            </a:extLst>
          </p:cNvPr>
          <p:cNvSpPr txBox="1"/>
          <p:nvPr/>
        </p:nvSpPr>
        <p:spPr>
          <a:xfrm>
            <a:off x="4257228" y="5163144"/>
            <a:ext cx="262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ADD</a:t>
            </a:r>
            <a:endParaRPr lang="zh-CN" altLang="en-US"/>
          </a:p>
        </p:txBody>
      </p: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27344210-1B91-4D5E-997E-80E2A05C2D44}"/>
              </a:ext>
            </a:extLst>
          </p:cNvPr>
          <p:cNvCxnSpPr/>
          <p:nvPr/>
        </p:nvCxnSpPr>
        <p:spPr>
          <a:xfrm>
            <a:off x="4276158" y="5726293"/>
            <a:ext cx="76341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文本框 136">
            <a:extLst>
              <a:ext uri="{FF2B5EF4-FFF2-40B4-BE49-F238E27FC236}">
                <a16:creationId xmlns:a16="http://schemas.microsoft.com/office/drawing/2014/main" id="{5CABD914-3AC6-4267-9EA8-3E7BA88B8998}"/>
              </a:ext>
            </a:extLst>
          </p:cNvPr>
          <p:cNvSpPr txBox="1"/>
          <p:nvPr/>
        </p:nvSpPr>
        <p:spPr>
          <a:xfrm>
            <a:off x="4257228" y="5970744"/>
            <a:ext cx="262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SUB</a:t>
            </a:r>
            <a:endParaRPr lang="zh-CN" altLang="en-US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3E0587EE-7323-4399-94A0-3D4DCB07FF20}"/>
              </a:ext>
            </a:extLst>
          </p:cNvPr>
          <p:cNvSpPr txBox="1"/>
          <p:nvPr/>
        </p:nvSpPr>
        <p:spPr>
          <a:xfrm>
            <a:off x="2638084" y="2957963"/>
            <a:ext cx="262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{func7,rs2,rs1,rd,opcode}</a:t>
            </a:r>
            <a:endParaRPr lang="zh-CN" altLang="en-US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DF589C9F-F70F-4DB4-B299-EFAE744A1C92}"/>
              </a:ext>
            </a:extLst>
          </p:cNvPr>
          <p:cNvSpPr txBox="1"/>
          <p:nvPr/>
        </p:nvSpPr>
        <p:spPr>
          <a:xfrm>
            <a:off x="5728578" y="2960948"/>
            <a:ext cx="262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{func7,rs2,rs1,rd,opcode}</a:t>
            </a:r>
            <a:endParaRPr lang="zh-CN" altLang="en-US"/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16B35118-85B3-4101-ADC0-B1ED739D2906}"/>
              </a:ext>
            </a:extLst>
          </p:cNvPr>
          <p:cNvSpPr txBox="1"/>
          <p:nvPr/>
        </p:nvSpPr>
        <p:spPr>
          <a:xfrm>
            <a:off x="9448798" y="3058831"/>
            <a:ext cx="262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rs2data + rs1data</a:t>
            </a:r>
            <a:endParaRPr lang="zh-CN" altLang="en-US"/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BAC36F8C-9613-4501-84FF-DDD5A947AD86}"/>
              </a:ext>
            </a:extLst>
          </p:cNvPr>
          <p:cNvSpPr txBox="1"/>
          <p:nvPr/>
        </p:nvSpPr>
        <p:spPr>
          <a:xfrm>
            <a:off x="8454835" y="4598928"/>
            <a:ext cx="1484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目的寄存器</a:t>
            </a:r>
            <a:endParaRPr lang="en-US" altLang="zh-CN" sz="1400"/>
          </a:p>
          <a:p>
            <a:r>
              <a:rPr lang="en-US" altLang="zh-CN" sz="1400"/>
              <a:t>          rd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3285153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D3ECDD5-1D82-4658-B0F9-2D7ED5D09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55" y="8340"/>
            <a:ext cx="10274490" cy="684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48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文本框 179">
            <a:extLst>
              <a:ext uri="{FF2B5EF4-FFF2-40B4-BE49-F238E27FC236}">
                <a16:creationId xmlns:a16="http://schemas.microsoft.com/office/drawing/2014/main" id="{E34A55BD-A880-40F9-938E-2AF1A0BFFDE6}"/>
              </a:ext>
            </a:extLst>
          </p:cNvPr>
          <p:cNvSpPr txBox="1"/>
          <p:nvPr/>
        </p:nvSpPr>
        <p:spPr>
          <a:xfrm>
            <a:off x="6536700" y="3935716"/>
            <a:ext cx="5712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/>
              <a:t>rs2,rs1</a:t>
            </a:r>
            <a:endParaRPr lang="zh-CN" altLang="en-US" sz="110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784FA25-550B-42B4-B10B-90B4B6D40DCA}"/>
              </a:ext>
            </a:extLst>
          </p:cNvPr>
          <p:cNvGrpSpPr/>
          <p:nvPr/>
        </p:nvGrpSpPr>
        <p:grpSpPr>
          <a:xfrm>
            <a:off x="4372389" y="467138"/>
            <a:ext cx="6307690" cy="1531057"/>
            <a:chOff x="1783276" y="859842"/>
            <a:chExt cx="6307690" cy="153105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00882083-9555-4659-9708-9C3224C97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3276" y="1168182"/>
              <a:ext cx="6005080" cy="236240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4A343BF-385A-46FD-BFBB-2055F07DA2FC}"/>
                </a:ext>
              </a:extLst>
            </p:cNvPr>
            <p:cNvSpPr txBox="1"/>
            <p:nvPr/>
          </p:nvSpPr>
          <p:spPr>
            <a:xfrm>
              <a:off x="7031485" y="860684"/>
              <a:ext cx="634620" cy="368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0)</a:t>
              </a:r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0F20DCF-F1DC-4C61-9F0C-366E7B9DAB0C}"/>
                </a:ext>
              </a:extLst>
            </p:cNvPr>
            <p:cNvSpPr txBox="1"/>
            <p:nvPr/>
          </p:nvSpPr>
          <p:spPr>
            <a:xfrm>
              <a:off x="6465677" y="861105"/>
              <a:ext cx="440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(6</a:t>
              </a:r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FBC7A0B-1751-498F-94FF-F8986C7DEB38}"/>
                </a:ext>
              </a:extLst>
            </p:cNvPr>
            <p:cNvSpPr txBox="1"/>
            <p:nvPr/>
          </p:nvSpPr>
          <p:spPr>
            <a:xfrm>
              <a:off x="6167735" y="861105"/>
              <a:ext cx="424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7)</a:t>
              </a:r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8CAFF8C-B554-4703-8FDD-6BD34A8713F0}"/>
                </a:ext>
              </a:extLst>
            </p:cNvPr>
            <p:cNvSpPr txBox="1"/>
            <p:nvPr/>
          </p:nvSpPr>
          <p:spPr>
            <a:xfrm>
              <a:off x="5289729" y="869225"/>
              <a:ext cx="487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(11</a:t>
              </a:r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59C1A9D-24E6-4040-A05D-9BDA0C6717D2}"/>
                </a:ext>
              </a:extLst>
            </p:cNvPr>
            <p:cNvSpPr txBox="1"/>
            <p:nvPr/>
          </p:nvSpPr>
          <p:spPr>
            <a:xfrm>
              <a:off x="4925365" y="865130"/>
              <a:ext cx="487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12)</a:t>
              </a:r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E37B33C-0399-4C0E-AD3B-A01988C521A6}"/>
                </a:ext>
              </a:extLst>
            </p:cNvPr>
            <p:cNvSpPr txBox="1"/>
            <p:nvPr/>
          </p:nvSpPr>
          <p:spPr>
            <a:xfrm>
              <a:off x="4551309" y="860684"/>
              <a:ext cx="487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(14</a:t>
              </a:r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A2305A2-4AA1-45EE-9158-E715B5645016}"/>
                </a:ext>
              </a:extLst>
            </p:cNvPr>
            <p:cNvSpPr txBox="1"/>
            <p:nvPr/>
          </p:nvSpPr>
          <p:spPr>
            <a:xfrm>
              <a:off x="4234805" y="869679"/>
              <a:ext cx="487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15)</a:t>
              </a:r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D3D712D-D89F-4484-8811-7DCC4033CF72}"/>
                </a:ext>
              </a:extLst>
            </p:cNvPr>
            <p:cNvSpPr txBox="1"/>
            <p:nvPr/>
          </p:nvSpPr>
          <p:spPr>
            <a:xfrm>
              <a:off x="3882857" y="860684"/>
              <a:ext cx="487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(19</a:t>
              </a:r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AB835E9-9E01-497B-A365-A6EA919BB4DA}"/>
                </a:ext>
              </a:extLst>
            </p:cNvPr>
            <p:cNvSpPr txBox="1"/>
            <p:nvPr/>
          </p:nvSpPr>
          <p:spPr>
            <a:xfrm>
              <a:off x="3090915" y="860263"/>
              <a:ext cx="788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(24 20)</a:t>
              </a:r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89B2A50-F356-4B56-8ED5-96AEBD20AE82}"/>
                </a:ext>
              </a:extLst>
            </p:cNvPr>
            <p:cNvSpPr txBox="1"/>
            <p:nvPr/>
          </p:nvSpPr>
          <p:spPr>
            <a:xfrm>
              <a:off x="2082574" y="859842"/>
              <a:ext cx="788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(31 25)</a:t>
              </a:r>
              <a:endParaRPr lang="zh-CN" altLang="en-US"/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83A59DA6-7C3B-4B29-A43B-55835E5874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9667" y="1402358"/>
              <a:ext cx="2" cy="39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0441758F-BE96-4ECB-9B3B-EC7E4655253E}"/>
                </a:ext>
              </a:extLst>
            </p:cNvPr>
            <p:cNvCxnSpPr>
              <a:cxnSpLocks/>
            </p:cNvCxnSpPr>
            <p:nvPr/>
          </p:nvCxnSpPr>
          <p:spPr>
            <a:xfrm>
              <a:off x="4239446" y="1401847"/>
              <a:ext cx="6054" cy="3954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371E7B8D-E1CA-4F86-A230-ADA510B0DE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1138" y="1422053"/>
              <a:ext cx="1" cy="42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B01F773-4CAA-4F27-923B-9607870FCC7D}"/>
                </a:ext>
              </a:extLst>
            </p:cNvPr>
            <p:cNvSpPr txBox="1"/>
            <p:nvPr/>
          </p:nvSpPr>
          <p:spPr>
            <a:xfrm>
              <a:off x="2974715" y="1797275"/>
              <a:ext cx="14843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/>
                <a:t>源寄存器</a:t>
              </a:r>
              <a:r>
                <a:rPr lang="en-US" altLang="zh-CN" sz="1400"/>
                <a:t>2</a:t>
              </a:r>
            </a:p>
            <a:p>
              <a:r>
                <a:rPr lang="en-US" altLang="zh-CN" sz="1400"/>
                <a:t>       rs2</a:t>
              </a:r>
              <a:endParaRPr lang="zh-CN" altLang="en-US" sz="140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A60F53E-E004-46E9-8C06-1D0A6D4E9FC6}"/>
                </a:ext>
              </a:extLst>
            </p:cNvPr>
            <p:cNvSpPr txBox="1"/>
            <p:nvPr/>
          </p:nvSpPr>
          <p:spPr>
            <a:xfrm>
              <a:off x="3861351" y="1777270"/>
              <a:ext cx="14843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/>
                <a:t>源寄存器</a:t>
              </a:r>
              <a:r>
                <a:rPr lang="en-US" altLang="zh-CN" sz="1400"/>
                <a:t>1</a:t>
              </a:r>
            </a:p>
            <a:p>
              <a:r>
                <a:rPr lang="en-US" altLang="zh-CN" sz="1400"/>
                <a:t>       rs1</a:t>
              </a:r>
              <a:endParaRPr lang="zh-CN" altLang="en-US" sz="140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950D233-C011-456E-83CA-8B3995050231}"/>
                </a:ext>
              </a:extLst>
            </p:cNvPr>
            <p:cNvSpPr txBox="1"/>
            <p:nvPr/>
          </p:nvSpPr>
          <p:spPr>
            <a:xfrm>
              <a:off x="5353829" y="1814231"/>
              <a:ext cx="14843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/>
                <a:t>目的寄存器</a:t>
              </a:r>
              <a:endParaRPr lang="en-US" altLang="zh-CN" sz="1400"/>
            </a:p>
            <a:p>
              <a:r>
                <a:rPr lang="en-US" altLang="zh-CN" sz="1400"/>
                <a:t>          rd</a:t>
              </a:r>
              <a:endParaRPr lang="zh-CN" altLang="en-US" sz="1400"/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BA92CB40-3A7B-4891-9C29-CA186A861C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2636" y="1443301"/>
              <a:ext cx="1" cy="42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24B23B0-037D-4127-B590-AD80C86EF8E4}"/>
                </a:ext>
              </a:extLst>
            </p:cNvPr>
            <p:cNvSpPr txBox="1"/>
            <p:nvPr/>
          </p:nvSpPr>
          <p:spPr>
            <a:xfrm>
              <a:off x="6606624" y="1867679"/>
              <a:ext cx="14843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/>
                <a:t> 操作码</a:t>
              </a:r>
              <a:r>
                <a:rPr lang="en-US" altLang="zh-CN" sz="1400"/>
                <a:t>   </a:t>
              </a:r>
            </a:p>
            <a:p>
              <a:r>
                <a:rPr lang="en-US" altLang="zh-CN" sz="1400"/>
                <a:t> opcode</a:t>
              </a:r>
              <a:endParaRPr lang="zh-CN" altLang="en-US" sz="1400"/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24E49159-4B3F-4602-BF77-906D93CE4DA7}"/>
                </a:ext>
              </a:extLst>
            </p:cNvPr>
            <p:cNvCxnSpPr>
              <a:cxnSpLocks/>
            </p:cNvCxnSpPr>
            <p:nvPr/>
          </p:nvCxnSpPr>
          <p:spPr>
            <a:xfrm>
              <a:off x="4984392" y="1362557"/>
              <a:ext cx="47549" cy="259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1D10DB3-2929-467D-BD59-7795630297D4}"/>
                </a:ext>
              </a:extLst>
            </p:cNvPr>
            <p:cNvSpPr txBox="1"/>
            <p:nvPr/>
          </p:nvSpPr>
          <p:spPr>
            <a:xfrm>
              <a:off x="4756123" y="1557610"/>
              <a:ext cx="14843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/>
                <a:t>func3</a:t>
              </a:r>
              <a:endParaRPr lang="zh-CN" altLang="en-US" sz="140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27E5DD8-D508-4F6E-B48F-5511C8BD7CAE}"/>
                </a:ext>
              </a:extLst>
            </p:cNvPr>
            <p:cNvSpPr txBox="1"/>
            <p:nvPr/>
          </p:nvSpPr>
          <p:spPr>
            <a:xfrm>
              <a:off x="2045819" y="1846431"/>
              <a:ext cx="14843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/>
                <a:t>func7</a:t>
              </a:r>
              <a:endParaRPr lang="zh-CN" altLang="en-US" sz="1400"/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2CD4FF47-3AF7-41C3-8F2A-E191718FDD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1338" y="1378250"/>
              <a:ext cx="26832" cy="4969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8A93F799-0918-4B49-81F4-8605632E84C5}"/>
              </a:ext>
            </a:extLst>
          </p:cNvPr>
          <p:cNvSpPr txBox="1"/>
          <p:nvPr/>
        </p:nvSpPr>
        <p:spPr>
          <a:xfrm>
            <a:off x="2096483" y="670611"/>
            <a:ext cx="262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ADD  rd</a:t>
            </a:r>
            <a:r>
              <a:rPr lang="zh-CN" altLang="en-US"/>
              <a:t>，</a:t>
            </a:r>
            <a:r>
              <a:rPr lang="en-US" altLang="zh-CN"/>
              <a:t>rs2</a:t>
            </a:r>
            <a:r>
              <a:rPr lang="zh-CN" altLang="en-US"/>
              <a:t>，</a:t>
            </a:r>
            <a:r>
              <a:rPr lang="en-US" altLang="zh-CN"/>
              <a:t>rs1</a:t>
            </a:r>
            <a:endParaRPr lang="zh-CN" altLang="en-US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44DCC3A2-4400-41F8-A122-61874D8DC655}"/>
              </a:ext>
            </a:extLst>
          </p:cNvPr>
          <p:cNvGrpSpPr/>
          <p:nvPr/>
        </p:nvGrpSpPr>
        <p:grpSpPr>
          <a:xfrm>
            <a:off x="208743" y="5414231"/>
            <a:ext cx="1770189" cy="1066320"/>
            <a:chOff x="345100" y="4266681"/>
            <a:chExt cx="1770189" cy="1066320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B1708CAE-3B0C-4DF5-BF84-928278ADD4F2}"/>
                </a:ext>
              </a:extLst>
            </p:cNvPr>
            <p:cNvSpPr/>
            <p:nvPr/>
          </p:nvSpPr>
          <p:spPr>
            <a:xfrm>
              <a:off x="556528" y="4266681"/>
              <a:ext cx="1347335" cy="373557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时序电路</a:t>
              </a:r>
            </a:p>
          </p:txBody>
        </p:sp>
        <p:sp>
          <p:nvSpPr>
            <p:cNvPr id="51" name="云形 50">
              <a:extLst>
                <a:ext uri="{FF2B5EF4-FFF2-40B4-BE49-F238E27FC236}">
                  <a16:creationId xmlns:a16="http://schemas.microsoft.com/office/drawing/2014/main" id="{DA814E6C-C9D2-49F3-B481-7D9776C71A37}"/>
                </a:ext>
              </a:extLst>
            </p:cNvPr>
            <p:cNvSpPr/>
            <p:nvPr/>
          </p:nvSpPr>
          <p:spPr>
            <a:xfrm>
              <a:off x="345100" y="4809781"/>
              <a:ext cx="1770189" cy="523220"/>
            </a:xfrm>
            <a:prstGeom prst="clou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组合逻辑</a:t>
              </a: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93152029-62F5-43A7-B887-D218AE44877C}"/>
              </a:ext>
            </a:extLst>
          </p:cNvPr>
          <p:cNvSpPr/>
          <p:nvPr/>
        </p:nvSpPr>
        <p:spPr>
          <a:xfrm>
            <a:off x="1849889" y="3379339"/>
            <a:ext cx="1045096" cy="52322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pc</a:t>
            </a:r>
          </a:p>
          <a:p>
            <a:pPr algn="ctr"/>
            <a:r>
              <a:rPr lang="zh-CN" altLang="en-US" sz="1600"/>
              <a:t>指令地址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5943456-5BB9-47B6-B73D-13A6B89830A4}"/>
              </a:ext>
            </a:extLst>
          </p:cNvPr>
          <p:cNvSpPr/>
          <p:nvPr/>
        </p:nvSpPr>
        <p:spPr>
          <a:xfrm>
            <a:off x="4860764" y="3353660"/>
            <a:ext cx="1045096" cy="52322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if_id</a:t>
            </a:r>
            <a:endParaRPr lang="zh-CN" altLang="en-US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B65D4270-4CB0-43C5-A5E1-D4D75D25E2FF}"/>
              </a:ext>
            </a:extLst>
          </p:cNvPr>
          <p:cNvCxnSpPr>
            <a:cxnSpLocks/>
          </p:cNvCxnSpPr>
          <p:nvPr/>
        </p:nvCxnSpPr>
        <p:spPr>
          <a:xfrm>
            <a:off x="2922281" y="3647773"/>
            <a:ext cx="295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117380CA-3B8B-4841-9789-F3C2E8F4E35E}"/>
              </a:ext>
            </a:extLst>
          </p:cNvPr>
          <p:cNvCxnSpPr>
            <a:cxnSpLocks/>
          </p:cNvCxnSpPr>
          <p:nvPr/>
        </p:nvCxnSpPr>
        <p:spPr>
          <a:xfrm>
            <a:off x="4540502" y="3615270"/>
            <a:ext cx="295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FF36143-3E72-499A-9CAE-402DAA86DCD4}"/>
              </a:ext>
            </a:extLst>
          </p:cNvPr>
          <p:cNvCxnSpPr>
            <a:cxnSpLocks/>
          </p:cNvCxnSpPr>
          <p:nvPr/>
        </p:nvCxnSpPr>
        <p:spPr>
          <a:xfrm>
            <a:off x="5900070" y="3614133"/>
            <a:ext cx="295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云形 49">
            <a:extLst>
              <a:ext uri="{FF2B5EF4-FFF2-40B4-BE49-F238E27FC236}">
                <a16:creationId xmlns:a16="http://schemas.microsoft.com/office/drawing/2014/main" id="{739DD30C-4A3F-4972-A897-B8708BDA83AB}"/>
              </a:ext>
            </a:extLst>
          </p:cNvPr>
          <p:cNvSpPr/>
          <p:nvPr/>
        </p:nvSpPr>
        <p:spPr>
          <a:xfrm>
            <a:off x="6283826" y="3371388"/>
            <a:ext cx="1322679" cy="523220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id</a:t>
            </a:r>
            <a:r>
              <a:rPr lang="zh-CN" altLang="en-US"/>
              <a:t>译码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DE0DB70-CB75-42C2-B3F9-4B8014F13861}"/>
              </a:ext>
            </a:extLst>
          </p:cNvPr>
          <p:cNvSpPr/>
          <p:nvPr/>
        </p:nvSpPr>
        <p:spPr>
          <a:xfrm>
            <a:off x="7969911" y="3352523"/>
            <a:ext cx="1045096" cy="52322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id_ex</a:t>
            </a:r>
            <a:endParaRPr lang="zh-CN" altLang="en-US"/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E845FE38-7F13-43BF-A053-CD5DD41B3A12}"/>
              </a:ext>
            </a:extLst>
          </p:cNvPr>
          <p:cNvCxnSpPr>
            <a:cxnSpLocks/>
          </p:cNvCxnSpPr>
          <p:nvPr/>
        </p:nvCxnSpPr>
        <p:spPr>
          <a:xfrm>
            <a:off x="7642447" y="3614133"/>
            <a:ext cx="295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云形 53">
            <a:extLst>
              <a:ext uri="{FF2B5EF4-FFF2-40B4-BE49-F238E27FC236}">
                <a16:creationId xmlns:a16="http://schemas.microsoft.com/office/drawing/2014/main" id="{59E98C3A-491D-447E-9B36-8F7E0BBBD34D}"/>
              </a:ext>
            </a:extLst>
          </p:cNvPr>
          <p:cNvSpPr/>
          <p:nvPr/>
        </p:nvSpPr>
        <p:spPr>
          <a:xfrm>
            <a:off x="9519997" y="3366188"/>
            <a:ext cx="1322679" cy="523220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ex</a:t>
            </a:r>
            <a:r>
              <a:rPr lang="zh-CN" altLang="en-US"/>
              <a:t>执行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9491C5C4-FCA0-4C0F-A540-D9F094396C63}"/>
              </a:ext>
            </a:extLst>
          </p:cNvPr>
          <p:cNvCxnSpPr>
            <a:cxnSpLocks/>
          </p:cNvCxnSpPr>
          <p:nvPr/>
        </p:nvCxnSpPr>
        <p:spPr>
          <a:xfrm>
            <a:off x="9118680" y="3614133"/>
            <a:ext cx="295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DFDE4BF8-1BD3-41A8-80FD-1639F7BFC613}"/>
              </a:ext>
            </a:extLst>
          </p:cNvPr>
          <p:cNvSpPr/>
          <p:nvPr/>
        </p:nvSpPr>
        <p:spPr>
          <a:xfrm>
            <a:off x="3150606" y="4598928"/>
            <a:ext cx="1562801" cy="19373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ROM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zh-CN" altLang="en-US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B9051E5-AE90-4C57-A99C-CDC5443CF3E8}"/>
              </a:ext>
            </a:extLst>
          </p:cNvPr>
          <p:cNvGrpSpPr/>
          <p:nvPr/>
        </p:nvGrpSpPr>
        <p:grpSpPr>
          <a:xfrm>
            <a:off x="6597117" y="4203869"/>
            <a:ext cx="749133" cy="1241329"/>
            <a:chOff x="6123067" y="4211754"/>
            <a:chExt cx="749133" cy="1241329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9F39ED8-FD34-4083-8B63-0FD22086440C}"/>
                </a:ext>
              </a:extLst>
            </p:cNvPr>
            <p:cNvSpPr/>
            <p:nvPr/>
          </p:nvSpPr>
          <p:spPr>
            <a:xfrm>
              <a:off x="6123067" y="4211754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x0</a:t>
              </a:r>
              <a:endParaRPr lang="zh-CN" altLang="en-US" sz="160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19A50E69-C383-4986-AC4F-875117895CF9}"/>
                </a:ext>
              </a:extLst>
            </p:cNvPr>
            <p:cNvSpPr/>
            <p:nvPr/>
          </p:nvSpPr>
          <p:spPr>
            <a:xfrm>
              <a:off x="6123758" y="4395614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x1</a:t>
              </a:r>
              <a:endParaRPr lang="zh-CN" altLang="en-US" sz="160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530BC1E3-0A2C-43AC-AAE6-C79A81FF52ED}"/>
                </a:ext>
              </a:extLst>
            </p:cNvPr>
            <p:cNvSpPr/>
            <p:nvPr/>
          </p:nvSpPr>
          <p:spPr>
            <a:xfrm>
              <a:off x="6124449" y="4584080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x2</a:t>
              </a:r>
              <a:endParaRPr lang="zh-CN" altLang="en-US" sz="1600"/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7E997A8F-22A8-4140-81A9-3217EAD6FD19}"/>
                </a:ext>
              </a:extLst>
            </p:cNvPr>
            <p:cNvCxnSpPr>
              <a:cxnSpLocks/>
            </p:cNvCxnSpPr>
            <p:nvPr/>
          </p:nvCxnSpPr>
          <p:spPr>
            <a:xfrm>
              <a:off x="6483839" y="4785286"/>
              <a:ext cx="0" cy="286105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6EE254D2-69CA-4059-AABF-3DB4D9F16E1F}"/>
                </a:ext>
              </a:extLst>
            </p:cNvPr>
            <p:cNvSpPr/>
            <p:nvPr/>
          </p:nvSpPr>
          <p:spPr>
            <a:xfrm>
              <a:off x="6130030" y="5080477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x30</a:t>
              </a:r>
              <a:endParaRPr lang="zh-CN" altLang="en-US" sz="1600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5240F7C6-F5D2-417D-BA02-D98D80F9D3AA}"/>
                </a:ext>
              </a:extLst>
            </p:cNvPr>
            <p:cNvSpPr/>
            <p:nvPr/>
          </p:nvSpPr>
          <p:spPr>
            <a:xfrm>
              <a:off x="6130030" y="5265525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x31</a:t>
              </a:r>
              <a:endParaRPr lang="zh-CN" altLang="en-US" sz="1600"/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2C8C1BF7-E7DF-4957-9F20-F7BD314F02DB}"/>
              </a:ext>
            </a:extLst>
          </p:cNvPr>
          <p:cNvSpPr txBox="1"/>
          <p:nvPr/>
        </p:nvSpPr>
        <p:spPr>
          <a:xfrm>
            <a:off x="6224023" y="4349531"/>
            <a:ext cx="219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寄存器</a:t>
            </a:r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9F4A0FBB-22E9-4CCF-8003-CD9623908A06}"/>
              </a:ext>
            </a:extLst>
          </p:cNvPr>
          <p:cNvCxnSpPr>
            <a:cxnSpLocks/>
          </p:cNvCxnSpPr>
          <p:nvPr/>
        </p:nvCxnSpPr>
        <p:spPr>
          <a:xfrm flipV="1">
            <a:off x="1686986" y="2907750"/>
            <a:ext cx="9285166" cy="13353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A54F9E7A-B13B-4A37-8471-EA8A67EBCCAE}"/>
              </a:ext>
            </a:extLst>
          </p:cNvPr>
          <p:cNvCxnSpPr>
            <a:cxnSpLocks/>
          </p:cNvCxnSpPr>
          <p:nvPr/>
        </p:nvCxnSpPr>
        <p:spPr>
          <a:xfrm>
            <a:off x="10972152" y="2914426"/>
            <a:ext cx="0" cy="113356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B437B19A-E09C-4036-88AA-0E953585AE75}"/>
              </a:ext>
            </a:extLst>
          </p:cNvPr>
          <p:cNvCxnSpPr>
            <a:cxnSpLocks/>
          </p:cNvCxnSpPr>
          <p:nvPr/>
        </p:nvCxnSpPr>
        <p:spPr>
          <a:xfrm>
            <a:off x="1686986" y="2921103"/>
            <a:ext cx="6963" cy="1205948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FC19B14A-667A-49EC-A7DD-028B1F6653D2}"/>
              </a:ext>
            </a:extLst>
          </p:cNvPr>
          <p:cNvCxnSpPr>
            <a:cxnSpLocks/>
          </p:cNvCxnSpPr>
          <p:nvPr/>
        </p:nvCxnSpPr>
        <p:spPr>
          <a:xfrm flipV="1">
            <a:off x="1664256" y="4069057"/>
            <a:ext cx="4559767" cy="28301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41593658-F8C0-4DE5-968D-C9741963A4AD}"/>
              </a:ext>
            </a:extLst>
          </p:cNvPr>
          <p:cNvCxnSpPr>
            <a:cxnSpLocks/>
          </p:cNvCxnSpPr>
          <p:nvPr/>
        </p:nvCxnSpPr>
        <p:spPr>
          <a:xfrm>
            <a:off x="6224023" y="4072638"/>
            <a:ext cx="0" cy="1528371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862315A5-7FB4-4A6D-AC18-650FA80E9445}"/>
              </a:ext>
            </a:extLst>
          </p:cNvPr>
          <p:cNvCxnSpPr>
            <a:cxnSpLocks/>
          </p:cNvCxnSpPr>
          <p:nvPr/>
        </p:nvCxnSpPr>
        <p:spPr>
          <a:xfrm flipH="1">
            <a:off x="7801348" y="5515710"/>
            <a:ext cx="3170804" cy="5455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E32A3F90-180B-4DAF-8AB6-D47138473351}"/>
              </a:ext>
            </a:extLst>
          </p:cNvPr>
          <p:cNvCxnSpPr>
            <a:cxnSpLocks/>
          </p:cNvCxnSpPr>
          <p:nvPr/>
        </p:nvCxnSpPr>
        <p:spPr>
          <a:xfrm flipH="1">
            <a:off x="6246121" y="5563535"/>
            <a:ext cx="1028956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6ED8D01E-4D50-4015-9B6B-394CEB9109D5}"/>
              </a:ext>
            </a:extLst>
          </p:cNvPr>
          <p:cNvCxnSpPr>
            <a:cxnSpLocks/>
          </p:cNvCxnSpPr>
          <p:nvPr/>
        </p:nvCxnSpPr>
        <p:spPr>
          <a:xfrm flipH="1">
            <a:off x="7286222" y="5560025"/>
            <a:ext cx="515124" cy="351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300CB24D-BE8F-4F86-A4BA-9A3A9227361F}"/>
              </a:ext>
            </a:extLst>
          </p:cNvPr>
          <p:cNvCxnSpPr>
            <a:cxnSpLocks/>
          </p:cNvCxnSpPr>
          <p:nvPr/>
        </p:nvCxnSpPr>
        <p:spPr>
          <a:xfrm>
            <a:off x="10972152" y="4047995"/>
            <a:ext cx="0" cy="1397203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BCC41CDB-0673-487F-8253-CDA26C25D1E7}"/>
              </a:ext>
            </a:extLst>
          </p:cNvPr>
          <p:cNvCxnSpPr>
            <a:cxnSpLocks/>
          </p:cNvCxnSpPr>
          <p:nvPr/>
        </p:nvCxnSpPr>
        <p:spPr>
          <a:xfrm flipV="1">
            <a:off x="7181030" y="3868037"/>
            <a:ext cx="0" cy="335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19CDD3E-71DD-47CD-9AA5-D9BFF7D58C5A}"/>
              </a:ext>
            </a:extLst>
          </p:cNvPr>
          <p:cNvCxnSpPr>
            <a:cxnSpLocks/>
          </p:cNvCxnSpPr>
          <p:nvPr/>
        </p:nvCxnSpPr>
        <p:spPr>
          <a:xfrm>
            <a:off x="6829626" y="3870766"/>
            <a:ext cx="0" cy="35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3592036A-A1FD-43BE-884B-218AD9EC5D3F}"/>
              </a:ext>
            </a:extLst>
          </p:cNvPr>
          <p:cNvCxnSpPr>
            <a:cxnSpLocks/>
          </p:cNvCxnSpPr>
          <p:nvPr/>
        </p:nvCxnSpPr>
        <p:spPr>
          <a:xfrm flipH="1">
            <a:off x="7328316" y="4611086"/>
            <a:ext cx="2867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AF5BE218-44B4-45A0-BBF9-9AE2E4057E79}"/>
              </a:ext>
            </a:extLst>
          </p:cNvPr>
          <p:cNvCxnSpPr>
            <a:cxnSpLocks/>
          </p:cNvCxnSpPr>
          <p:nvPr/>
        </p:nvCxnSpPr>
        <p:spPr>
          <a:xfrm>
            <a:off x="10181336" y="3877457"/>
            <a:ext cx="0" cy="728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A592BC80-1DC4-4CCE-BDB6-2C5957BABB25}"/>
              </a:ext>
            </a:extLst>
          </p:cNvPr>
          <p:cNvSpPr txBox="1"/>
          <p:nvPr/>
        </p:nvSpPr>
        <p:spPr>
          <a:xfrm>
            <a:off x="8652035" y="4299245"/>
            <a:ext cx="262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回写</a:t>
            </a:r>
          </a:p>
        </p:txBody>
      </p: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E5170604-6530-4C75-B145-EF1FB52B6079}"/>
              </a:ext>
            </a:extLst>
          </p:cNvPr>
          <p:cNvGrpSpPr/>
          <p:nvPr/>
        </p:nvGrpSpPr>
        <p:grpSpPr>
          <a:xfrm>
            <a:off x="3577712" y="4990149"/>
            <a:ext cx="744052" cy="1276327"/>
            <a:chOff x="3526896" y="5377015"/>
            <a:chExt cx="744052" cy="1276327"/>
          </a:xfrm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405E1E17-82FE-4B3F-ACAB-2C07B132868E}"/>
                </a:ext>
              </a:extLst>
            </p:cNvPr>
            <p:cNvSpPr/>
            <p:nvPr/>
          </p:nvSpPr>
          <p:spPr>
            <a:xfrm>
              <a:off x="3526896" y="5560318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0x01</a:t>
              </a:r>
              <a:endParaRPr lang="zh-CN" altLang="en-US" sz="1600"/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04B919D2-BF6B-47E7-929B-71711C194D0E}"/>
                </a:ext>
              </a:extLst>
            </p:cNvPr>
            <p:cNvSpPr/>
            <p:nvPr/>
          </p:nvSpPr>
          <p:spPr>
            <a:xfrm>
              <a:off x="3527587" y="5744178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0x02</a:t>
              </a:r>
              <a:endParaRPr lang="zh-CN" altLang="en-US" sz="1600"/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C57E3DD6-39D7-4C09-A030-E742BE0C5475}"/>
                </a:ext>
              </a:extLst>
            </p:cNvPr>
            <p:cNvSpPr/>
            <p:nvPr/>
          </p:nvSpPr>
          <p:spPr>
            <a:xfrm>
              <a:off x="3528278" y="5932644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0x03</a:t>
              </a:r>
              <a:endParaRPr lang="zh-CN" altLang="en-US" sz="1600"/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3902F68C-530E-441E-82C0-4F4BE044842F}"/>
                </a:ext>
              </a:extLst>
            </p:cNvPr>
            <p:cNvSpPr/>
            <p:nvPr/>
          </p:nvSpPr>
          <p:spPr>
            <a:xfrm>
              <a:off x="3526896" y="6113159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0x04</a:t>
              </a:r>
              <a:endParaRPr lang="zh-CN" altLang="en-US" sz="1600"/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4BBB151D-507A-4455-8BF2-B9965A036F1C}"/>
                </a:ext>
              </a:extLst>
            </p:cNvPr>
            <p:cNvSpPr/>
            <p:nvPr/>
          </p:nvSpPr>
          <p:spPr>
            <a:xfrm>
              <a:off x="3528778" y="5377015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0x00</a:t>
              </a:r>
              <a:endParaRPr lang="zh-CN" altLang="en-US" sz="1600"/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2B445F4-A394-4B20-A387-4736527F60CE}"/>
                </a:ext>
              </a:extLst>
            </p:cNvPr>
            <p:cNvSpPr/>
            <p:nvPr/>
          </p:nvSpPr>
          <p:spPr>
            <a:xfrm>
              <a:off x="3526896" y="6292993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0x05</a:t>
              </a:r>
              <a:endParaRPr lang="zh-CN" altLang="en-US" sz="1600"/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D502ED2D-C960-47A5-96B2-374B4E7FDE84}"/>
                </a:ext>
              </a:extLst>
            </p:cNvPr>
            <p:cNvSpPr/>
            <p:nvPr/>
          </p:nvSpPr>
          <p:spPr>
            <a:xfrm>
              <a:off x="3526896" y="6465784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0x06</a:t>
              </a:r>
              <a:endParaRPr lang="zh-CN" altLang="en-US" sz="1600"/>
            </a:p>
          </p:txBody>
        </p:sp>
      </p:grpSp>
      <p:sp>
        <p:nvSpPr>
          <p:cNvPr id="127" name="矩形 126">
            <a:extLst>
              <a:ext uri="{FF2B5EF4-FFF2-40B4-BE49-F238E27FC236}">
                <a16:creationId xmlns:a16="http://schemas.microsoft.com/office/drawing/2014/main" id="{43830DC1-6525-4030-B266-F4F2D0577198}"/>
              </a:ext>
            </a:extLst>
          </p:cNvPr>
          <p:cNvSpPr/>
          <p:nvPr/>
        </p:nvSpPr>
        <p:spPr>
          <a:xfrm>
            <a:off x="3572770" y="6257633"/>
            <a:ext cx="742170" cy="1875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0x07</a:t>
            </a:r>
            <a:endParaRPr lang="zh-CN" altLang="en-US" sz="1600"/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BC84256F-3044-4AF0-BCF8-040CEA8D3CC4}"/>
              </a:ext>
            </a:extLst>
          </p:cNvPr>
          <p:cNvCxnSpPr>
            <a:cxnSpLocks/>
          </p:cNvCxnSpPr>
          <p:nvPr/>
        </p:nvCxnSpPr>
        <p:spPr>
          <a:xfrm flipV="1">
            <a:off x="4132399" y="3860498"/>
            <a:ext cx="0" cy="714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130">
            <a:extLst>
              <a:ext uri="{FF2B5EF4-FFF2-40B4-BE49-F238E27FC236}">
                <a16:creationId xmlns:a16="http://schemas.microsoft.com/office/drawing/2014/main" id="{5BFB8211-37C6-4000-B239-437637F58C21}"/>
              </a:ext>
            </a:extLst>
          </p:cNvPr>
          <p:cNvSpPr txBox="1"/>
          <p:nvPr/>
        </p:nvSpPr>
        <p:spPr>
          <a:xfrm>
            <a:off x="3897981" y="4110279"/>
            <a:ext cx="2625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指令</a:t>
            </a:r>
          </a:p>
        </p:txBody>
      </p:sp>
      <p:sp>
        <p:nvSpPr>
          <p:cNvPr id="45" name="云形 44">
            <a:extLst>
              <a:ext uri="{FF2B5EF4-FFF2-40B4-BE49-F238E27FC236}">
                <a16:creationId xmlns:a16="http://schemas.microsoft.com/office/drawing/2014/main" id="{488FFE2D-6D35-4481-8B08-F4C807BB1BBF}"/>
              </a:ext>
            </a:extLst>
          </p:cNvPr>
          <p:cNvSpPr/>
          <p:nvPr/>
        </p:nvSpPr>
        <p:spPr>
          <a:xfrm>
            <a:off x="3307504" y="3379339"/>
            <a:ext cx="1230112" cy="523220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if</a:t>
            </a:r>
            <a:r>
              <a:rPr lang="zh-CN" altLang="en-US"/>
              <a:t>取指</a:t>
            </a: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00FA718C-C98A-4F66-A1D0-CEF52A4F8151}"/>
              </a:ext>
            </a:extLst>
          </p:cNvPr>
          <p:cNvCxnSpPr>
            <a:cxnSpLocks/>
          </p:cNvCxnSpPr>
          <p:nvPr/>
        </p:nvCxnSpPr>
        <p:spPr>
          <a:xfrm>
            <a:off x="3691732" y="3855632"/>
            <a:ext cx="0" cy="719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本框 131">
            <a:extLst>
              <a:ext uri="{FF2B5EF4-FFF2-40B4-BE49-F238E27FC236}">
                <a16:creationId xmlns:a16="http://schemas.microsoft.com/office/drawing/2014/main" id="{958D675E-B0DC-408A-90CE-CEDDCD0EF06B}"/>
              </a:ext>
            </a:extLst>
          </p:cNvPr>
          <p:cNvSpPr txBox="1"/>
          <p:nvPr/>
        </p:nvSpPr>
        <p:spPr>
          <a:xfrm>
            <a:off x="3432243" y="3855029"/>
            <a:ext cx="54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指令</a:t>
            </a:r>
            <a:endParaRPr lang="en-US" altLang="zh-CN" sz="1200"/>
          </a:p>
          <a:p>
            <a:r>
              <a:rPr lang="zh-CN" altLang="en-US" sz="1200"/>
              <a:t>地址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7FFCF62D-5DFB-4207-8372-4E26646CE2D2}"/>
              </a:ext>
            </a:extLst>
          </p:cNvPr>
          <p:cNvSpPr txBox="1"/>
          <p:nvPr/>
        </p:nvSpPr>
        <p:spPr>
          <a:xfrm>
            <a:off x="4257228" y="5163144"/>
            <a:ext cx="262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ADD</a:t>
            </a:r>
            <a:endParaRPr lang="zh-CN" altLang="en-US"/>
          </a:p>
        </p:txBody>
      </p: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27344210-1B91-4D5E-997E-80E2A05C2D44}"/>
              </a:ext>
            </a:extLst>
          </p:cNvPr>
          <p:cNvCxnSpPr/>
          <p:nvPr/>
        </p:nvCxnSpPr>
        <p:spPr>
          <a:xfrm>
            <a:off x="4276158" y="5726293"/>
            <a:ext cx="76341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文本框 136">
            <a:extLst>
              <a:ext uri="{FF2B5EF4-FFF2-40B4-BE49-F238E27FC236}">
                <a16:creationId xmlns:a16="http://schemas.microsoft.com/office/drawing/2014/main" id="{5CABD914-3AC6-4267-9EA8-3E7BA88B8998}"/>
              </a:ext>
            </a:extLst>
          </p:cNvPr>
          <p:cNvSpPr txBox="1"/>
          <p:nvPr/>
        </p:nvSpPr>
        <p:spPr>
          <a:xfrm>
            <a:off x="4257228" y="5970744"/>
            <a:ext cx="262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SUB</a:t>
            </a:r>
            <a:endParaRPr lang="zh-CN" altLang="en-US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3E0587EE-7323-4399-94A0-3D4DCB07FF20}"/>
              </a:ext>
            </a:extLst>
          </p:cNvPr>
          <p:cNvSpPr txBox="1"/>
          <p:nvPr/>
        </p:nvSpPr>
        <p:spPr>
          <a:xfrm>
            <a:off x="2689669" y="3056151"/>
            <a:ext cx="3325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{func7,rs2,rs1,func3,rd,opcode}</a:t>
            </a:r>
            <a:endParaRPr lang="zh-CN" altLang="en-US" sz="1400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DF589C9F-F70F-4DB4-B299-EFAE744A1C92}"/>
              </a:ext>
            </a:extLst>
          </p:cNvPr>
          <p:cNvSpPr txBox="1"/>
          <p:nvPr/>
        </p:nvSpPr>
        <p:spPr>
          <a:xfrm>
            <a:off x="5761342" y="3039895"/>
            <a:ext cx="2625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{func7,rs2,rs1 ,func3,rd,opcode}</a:t>
            </a:r>
            <a:endParaRPr lang="zh-CN" altLang="en-US" sz="1400"/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16B35118-85B3-4101-ADC0-B1ED739D2906}"/>
              </a:ext>
            </a:extLst>
          </p:cNvPr>
          <p:cNvSpPr txBox="1"/>
          <p:nvPr/>
        </p:nvSpPr>
        <p:spPr>
          <a:xfrm>
            <a:off x="9448798" y="3058831"/>
            <a:ext cx="262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rs2data + rs1data</a:t>
            </a:r>
            <a:endParaRPr lang="zh-CN" altLang="en-US"/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BAC36F8C-9613-4501-84FF-DDD5A947AD86}"/>
              </a:ext>
            </a:extLst>
          </p:cNvPr>
          <p:cNvSpPr txBox="1"/>
          <p:nvPr/>
        </p:nvSpPr>
        <p:spPr>
          <a:xfrm>
            <a:off x="8454835" y="4598928"/>
            <a:ext cx="1484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目的寄存器</a:t>
            </a:r>
            <a:endParaRPr lang="en-US" altLang="zh-CN" sz="1400"/>
          </a:p>
          <a:p>
            <a:r>
              <a:rPr lang="en-US" altLang="zh-CN" sz="1400"/>
              <a:t>          rd</a:t>
            </a:r>
            <a:endParaRPr lang="zh-CN" altLang="en-US" sz="1400"/>
          </a:p>
        </p:txBody>
      </p: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2EF37559-D60B-4CFB-83A9-DF25EA52C7DD}"/>
              </a:ext>
            </a:extLst>
          </p:cNvPr>
          <p:cNvCxnSpPr/>
          <p:nvPr/>
        </p:nvCxnSpPr>
        <p:spPr>
          <a:xfrm>
            <a:off x="3853774" y="2751826"/>
            <a:ext cx="51861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E281961A-0E6A-4B22-882A-19406C904064}"/>
              </a:ext>
            </a:extLst>
          </p:cNvPr>
          <p:cNvCxnSpPr/>
          <p:nvPr/>
        </p:nvCxnSpPr>
        <p:spPr>
          <a:xfrm>
            <a:off x="4372389" y="2315097"/>
            <a:ext cx="0" cy="43672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id="{D375546A-B08C-4002-A2C8-7D88F0B11EF9}"/>
              </a:ext>
            </a:extLst>
          </p:cNvPr>
          <p:cNvCxnSpPr>
            <a:cxnSpLocks/>
          </p:cNvCxnSpPr>
          <p:nvPr/>
        </p:nvCxnSpPr>
        <p:spPr>
          <a:xfrm>
            <a:off x="4365565" y="2321921"/>
            <a:ext cx="5254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3AC394EC-E325-4978-9C02-5D469C9CCD6D}"/>
              </a:ext>
            </a:extLst>
          </p:cNvPr>
          <p:cNvGrpSpPr/>
          <p:nvPr/>
        </p:nvGrpSpPr>
        <p:grpSpPr>
          <a:xfrm>
            <a:off x="4884180" y="2315097"/>
            <a:ext cx="1030406" cy="450376"/>
            <a:chOff x="3650776" y="880280"/>
            <a:chExt cx="1030406" cy="450376"/>
          </a:xfrm>
        </p:grpSpPr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BCC173EA-83F1-47F8-8DF7-11D8A93925E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880280"/>
              <a:ext cx="0" cy="44810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4A420884-EAA9-4BE3-9833-3DB6D269E2B3}"/>
                </a:ext>
              </a:extLst>
            </p:cNvPr>
            <p:cNvGrpSpPr/>
            <p:nvPr/>
          </p:nvGrpSpPr>
          <p:grpSpPr>
            <a:xfrm>
              <a:off x="3650776" y="880280"/>
              <a:ext cx="1030406" cy="450376"/>
              <a:chOff x="3650776" y="880280"/>
              <a:chExt cx="1030406" cy="450376"/>
            </a:xfrm>
          </p:grpSpPr>
          <p:cxnSp>
            <p:nvCxnSpPr>
              <p:cNvPr id="150" name="直接连接符 149">
                <a:extLst>
                  <a:ext uri="{FF2B5EF4-FFF2-40B4-BE49-F238E27FC236}">
                    <a16:creationId xmlns:a16="http://schemas.microsoft.com/office/drawing/2014/main" id="{B03E40B5-14E0-4AB9-8BBC-850C8D05AFC4}"/>
                  </a:ext>
                </a:extLst>
              </p:cNvPr>
              <p:cNvCxnSpPr/>
              <p:nvPr/>
            </p:nvCxnSpPr>
            <p:spPr>
              <a:xfrm>
                <a:off x="3650776" y="1330656"/>
                <a:ext cx="51861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>
                <a:extLst>
                  <a:ext uri="{FF2B5EF4-FFF2-40B4-BE49-F238E27FC236}">
                    <a16:creationId xmlns:a16="http://schemas.microsoft.com/office/drawing/2014/main" id="{6C5CA8CC-7C2B-44C4-90CA-E6D70C2E08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2567" y="880280"/>
                <a:ext cx="0" cy="44810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>
                <a:extLst>
                  <a:ext uri="{FF2B5EF4-FFF2-40B4-BE49-F238E27FC236}">
                    <a16:creationId xmlns:a16="http://schemas.microsoft.com/office/drawing/2014/main" id="{CFA5D621-953D-4DAE-AA70-FC8B188E15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5743" y="880280"/>
                <a:ext cx="52543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A3EE8E15-1470-42E9-84AE-05294B87025E}"/>
              </a:ext>
            </a:extLst>
          </p:cNvPr>
          <p:cNvGrpSpPr/>
          <p:nvPr/>
        </p:nvGrpSpPr>
        <p:grpSpPr>
          <a:xfrm>
            <a:off x="5900938" y="2321921"/>
            <a:ext cx="1030406" cy="450376"/>
            <a:chOff x="3650776" y="880280"/>
            <a:chExt cx="1030406" cy="450376"/>
          </a:xfrm>
        </p:grpSpPr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5D4203BA-CE0C-4193-B434-3E97241F55BF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880280"/>
              <a:ext cx="0" cy="44810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5" name="组合 154">
              <a:extLst>
                <a:ext uri="{FF2B5EF4-FFF2-40B4-BE49-F238E27FC236}">
                  <a16:creationId xmlns:a16="http://schemas.microsoft.com/office/drawing/2014/main" id="{46E374B5-A177-46B9-B134-3A5C76C2E49E}"/>
                </a:ext>
              </a:extLst>
            </p:cNvPr>
            <p:cNvGrpSpPr/>
            <p:nvPr/>
          </p:nvGrpSpPr>
          <p:grpSpPr>
            <a:xfrm>
              <a:off x="3650776" y="880280"/>
              <a:ext cx="1030406" cy="450376"/>
              <a:chOff x="3650776" y="880280"/>
              <a:chExt cx="1030406" cy="450376"/>
            </a:xfrm>
          </p:grpSpPr>
          <p:cxnSp>
            <p:nvCxnSpPr>
              <p:cNvPr id="156" name="直接连接符 155">
                <a:extLst>
                  <a:ext uri="{FF2B5EF4-FFF2-40B4-BE49-F238E27FC236}">
                    <a16:creationId xmlns:a16="http://schemas.microsoft.com/office/drawing/2014/main" id="{8A38567C-37EE-4D3F-B924-50CBF412EB89}"/>
                  </a:ext>
                </a:extLst>
              </p:cNvPr>
              <p:cNvCxnSpPr/>
              <p:nvPr/>
            </p:nvCxnSpPr>
            <p:spPr>
              <a:xfrm>
                <a:off x="3650776" y="1330656"/>
                <a:ext cx="51861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>
                <a:extLst>
                  <a:ext uri="{FF2B5EF4-FFF2-40B4-BE49-F238E27FC236}">
                    <a16:creationId xmlns:a16="http://schemas.microsoft.com/office/drawing/2014/main" id="{63BFD1AB-A2D5-4641-97F1-EFA23BBBE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2567" y="880280"/>
                <a:ext cx="0" cy="44810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>
                <a:extLst>
                  <a:ext uri="{FF2B5EF4-FFF2-40B4-BE49-F238E27FC236}">
                    <a16:creationId xmlns:a16="http://schemas.microsoft.com/office/drawing/2014/main" id="{70145151-B63D-4CA2-849E-055D3206D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5743" y="880280"/>
                <a:ext cx="52543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0272B880-F5A0-4CA0-B74B-3A9EA730D0E6}"/>
              </a:ext>
            </a:extLst>
          </p:cNvPr>
          <p:cNvGrpSpPr/>
          <p:nvPr/>
        </p:nvGrpSpPr>
        <p:grpSpPr>
          <a:xfrm>
            <a:off x="6918456" y="2328465"/>
            <a:ext cx="1030406" cy="450376"/>
            <a:chOff x="3650776" y="880280"/>
            <a:chExt cx="1030406" cy="450376"/>
          </a:xfrm>
        </p:grpSpPr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8E2FB204-0DE3-4503-99C7-73548653A0B0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880280"/>
              <a:ext cx="0" cy="44810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61" name="组合 160">
              <a:extLst>
                <a:ext uri="{FF2B5EF4-FFF2-40B4-BE49-F238E27FC236}">
                  <a16:creationId xmlns:a16="http://schemas.microsoft.com/office/drawing/2014/main" id="{5CE9FF97-4DD1-432B-A756-F8694C49E760}"/>
                </a:ext>
              </a:extLst>
            </p:cNvPr>
            <p:cNvGrpSpPr/>
            <p:nvPr/>
          </p:nvGrpSpPr>
          <p:grpSpPr>
            <a:xfrm>
              <a:off x="3650776" y="880280"/>
              <a:ext cx="1030406" cy="450376"/>
              <a:chOff x="3650776" y="880280"/>
              <a:chExt cx="1030406" cy="450376"/>
            </a:xfrm>
          </p:grpSpPr>
          <p:cxnSp>
            <p:nvCxnSpPr>
              <p:cNvPr id="162" name="直接连接符 161">
                <a:extLst>
                  <a:ext uri="{FF2B5EF4-FFF2-40B4-BE49-F238E27FC236}">
                    <a16:creationId xmlns:a16="http://schemas.microsoft.com/office/drawing/2014/main" id="{D7C4465A-37E6-4BDC-A6DF-BE8E0349CC2E}"/>
                  </a:ext>
                </a:extLst>
              </p:cNvPr>
              <p:cNvCxnSpPr/>
              <p:nvPr/>
            </p:nvCxnSpPr>
            <p:spPr>
              <a:xfrm>
                <a:off x="3650776" y="1330656"/>
                <a:ext cx="51861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直接连接符 162">
                <a:extLst>
                  <a:ext uri="{FF2B5EF4-FFF2-40B4-BE49-F238E27FC236}">
                    <a16:creationId xmlns:a16="http://schemas.microsoft.com/office/drawing/2014/main" id="{92EA1F20-BD89-4B7D-BA8C-4DB4B2C14C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2567" y="880280"/>
                <a:ext cx="0" cy="44810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>
                <a:extLst>
                  <a:ext uri="{FF2B5EF4-FFF2-40B4-BE49-F238E27FC236}">
                    <a16:creationId xmlns:a16="http://schemas.microsoft.com/office/drawing/2014/main" id="{1F05DE9D-7E89-4828-B4F2-9C9906886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5743" y="880280"/>
                <a:ext cx="52543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77" name="椭圆 176">
            <a:extLst>
              <a:ext uri="{FF2B5EF4-FFF2-40B4-BE49-F238E27FC236}">
                <a16:creationId xmlns:a16="http://schemas.microsoft.com/office/drawing/2014/main" id="{0EDD6FC4-5A01-4E8A-8148-3B26C0266F57}"/>
              </a:ext>
            </a:extLst>
          </p:cNvPr>
          <p:cNvSpPr/>
          <p:nvPr/>
        </p:nvSpPr>
        <p:spPr>
          <a:xfrm>
            <a:off x="4538979" y="2418295"/>
            <a:ext cx="743895" cy="23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178" name="椭圆 177">
            <a:extLst>
              <a:ext uri="{FF2B5EF4-FFF2-40B4-BE49-F238E27FC236}">
                <a16:creationId xmlns:a16="http://schemas.microsoft.com/office/drawing/2014/main" id="{31803647-99C0-40A3-8A89-B6F04800844B}"/>
              </a:ext>
            </a:extLst>
          </p:cNvPr>
          <p:cNvSpPr/>
          <p:nvPr/>
        </p:nvSpPr>
        <p:spPr>
          <a:xfrm>
            <a:off x="5555822" y="2399616"/>
            <a:ext cx="743895" cy="23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179" name="椭圆 178">
            <a:extLst>
              <a:ext uri="{FF2B5EF4-FFF2-40B4-BE49-F238E27FC236}">
                <a16:creationId xmlns:a16="http://schemas.microsoft.com/office/drawing/2014/main" id="{403F5785-C8F4-4AA0-92D0-E71D47B7E489}"/>
              </a:ext>
            </a:extLst>
          </p:cNvPr>
          <p:cNvSpPr/>
          <p:nvPr/>
        </p:nvSpPr>
        <p:spPr>
          <a:xfrm>
            <a:off x="6557689" y="2396604"/>
            <a:ext cx="743895" cy="23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181" name="左大括号 180">
            <a:extLst>
              <a:ext uri="{FF2B5EF4-FFF2-40B4-BE49-F238E27FC236}">
                <a16:creationId xmlns:a16="http://schemas.microsoft.com/office/drawing/2014/main" id="{208D0933-8252-4590-B91E-4C0173693315}"/>
              </a:ext>
            </a:extLst>
          </p:cNvPr>
          <p:cNvSpPr/>
          <p:nvPr/>
        </p:nvSpPr>
        <p:spPr>
          <a:xfrm>
            <a:off x="3176286" y="4990148"/>
            <a:ext cx="379329" cy="721293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3BCBE60E-AB51-4FFB-9951-9624B07D9B02}"/>
              </a:ext>
            </a:extLst>
          </p:cNvPr>
          <p:cNvSpPr txBox="1"/>
          <p:nvPr/>
        </p:nvSpPr>
        <p:spPr>
          <a:xfrm>
            <a:off x="2333890" y="5163144"/>
            <a:ext cx="84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4</a:t>
            </a:r>
            <a:r>
              <a:rPr lang="zh-CN" altLang="en-US"/>
              <a:t>字节</a:t>
            </a: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139A73FF-5263-464A-BD5F-4A73587A7DD5}"/>
              </a:ext>
            </a:extLst>
          </p:cNvPr>
          <p:cNvSpPr txBox="1"/>
          <p:nvPr/>
        </p:nvSpPr>
        <p:spPr>
          <a:xfrm>
            <a:off x="7025225" y="3793548"/>
            <a:ext cx="2625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/>
              <a:t>rs2data  </a:t>
            </a:r>
          </a:p>
          <a:p>
            <a:r>
              <a:rPr lang="en-US" altLang="zh-CN" sz="1100"/>
              <a:t>rs1data</a:t>
            </a:r>
            <a:endParaRPr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93128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/>
      <p:bldP spid="119" grpId="0"/>
      <p:bldP spid="131" grpId="0"/>
      <p:bldP spid="132" grpId="0"/>
      <p:bldP spid="138" grpId="0"/>
      <p:bldP spid="139" grpId="0"/>
      <p:bldP spid="140" grpId="0"/>
      <p:bldP spid="141" grpId="0"/>
      <p:bldP spid="177" grpId="0" animBg="1"/>
      <p:bldP spid="178" grpId="0" animBg="1"/>
      <p:bldP spid="179" grpId="0" animBg="1"/>
      <p:bldP spid="18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AAF860B-0D03-4C3F-8BB6-8A385311FB7E}"/>
              </a:ext>
            </a:extLst>
          </p:cNvPr>
          <p:cNvCxnSpPr/>
          <p:nvPr/>
        </p:nvCxnSpPr>
        <p:spPr>
          <a:xfrm>
            <a:off x="2709081" y="668740"/>
            <a:ext cx="51861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2EF7C13-1251-427E-9521-9589AFD92AF6}"/>
              </a:ext>
            </a:extLst>
          </p:cNvPr>
          <p:cNvCxnSpPr/>
          <p:nvPr/>
        </p:nvCxnSpPr>
        <p:spPr>
          <a:xfrm>
            <a:off x="3227696" y="232011"/>
            <a:ext cx="0" cy="43672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EAB95BD-4283-40AB-B923-494C776E71E5}"/>
              </a:ext>
            </a:extLst>
          </p:cNvPr>
          <p:cNvCxnSpPr>
            <a:cxnSpLocks/>
          </p:cNvCxnSpPr>
          <p:nvPr/>
        </p:nvCxnSpPr>
        <p:spPr>
          <a:xfrm>
            <a:off x="3220872" y="238835"/>
            <a:ext cx="5254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083EC4B-86DD-42E1-AF64-7BBFAAD83DA8}"/>
              </a:ext>
            </a:extLst>
          </p:cNvPr>
          <p:cNvGrpSpPr/>
          <p:nvPr/>
        </p:nvGrpSpPr>
        <p:grpSpPr>
          <a:xfrm>
            <a:off x="3739487" y="232011"/>
            <a:ext cx="1030406" cy="450376"/>
            <a:chOff x="3650776" y="880280"/>
            <a:chExt cx="1030406" cy="450376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59AEB2D5-5B55-4E69-AE1D-E4678F0FB408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880280"/>
              <a:ext cx="0" cy="44810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3C446EC-38CF-41C2-ACE9-59EF4D6895BB}"/>
                </a:ext>
              </a:extLst>
            </p:cNvPr>
            <p:cNvGrpSpPr/>
            <p:nvPr/>
          </p:nvGrpSpPr>
          <p:grpSpPr>
            <a:xfrm>
              <a:off x="3650776" y="880280"/>
              <a:ext cx="1030406" cy="450376"/>
              <a:chOff x="3650776" y="880280"/>
              <a:chExt cx="1030406" cy="450376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B1CD7EBC-6A8F-4C86-909E-AE228D301DE4}"/>
                  </a:ext>
                </a:extLst>
              </p:cNvPr>
              <p:cNvCxnSpPr/>
              <p:nvPr/>
            </p:nvCxnSpPr>
            <p:spPr>
              <a:xfrm>
                <a:off x="3650776" y="1330656"/>
                <a:ext cx="51861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1BB82C59-15E2-4C92-8584-3C536253B0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2567" y="880280"/>
                <a:ext cx="0" cy="44810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3E18926E-5D97-40B9-9B96-CB8B324646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5743" y="880280"/>
                <a:ext cx="52543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7C11CC7-1E0A-4C5D-963F-46E5DD5452E0}"/>
              </a:ext>
            </a:extLst>
          </p:cNvPr>
          <p:cNvGrpSpPr/>
          <p:nvPr/>
        </p:nvGrpSpPr>
        <p:grpSpPr>
          <a:xfrm>
            <a:off x="4756245" y="238835"/>
            <a:ext cx="1030406" cy="450376"/>
            <a:chOff x="3650776" y="880280"/>
            <a:chExt cx="1030406" cy="450376"/>
          </a:xfrm>
        </p:grpSpPr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6ED8BD7-E448-490E-A670-6575C19EF2E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880280"/>
              <a:ext cx="0" cy="44810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3EFB5AB-5832-43D5-8DF5-15B02BDC03AC}"/>
                </a:ext>
              </a:extLst>
            </p:cNvPr>
            <p:cNvGrpSpPr/>
            <p:nvPr/>
          </p:nvGrpSpPr>
          <p:grpSpPr>
            <a:xfrm>
              <a:off x="3650776" y="880280"/>
              <a:ext cx="1030406" cy="450376"/>
              <a:chOff x="3650776" y="880280"/>
              <a:chExt cx="1030406" cy="450376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0A37B415-004D-4EBE-8E36-E38F775D898C}"/>
                  </a:ext>
                </a:extLst>
              </p:cNvPr>
              <p:cNvCxnSpPr/>
              <p:nvPr/>
            </p:nvCxnSpPr>
            <p:spPr>
              <a:xfrm>
                <a:off x="3650776" y="1330656"/>
                <a:ext cx="51861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C91088A2-BA3A-4B59-BF9C-32AB7D921F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2567" y="880280"/>
                <a:ext cx="0" cy="44810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19A15F69-CD34-491E-98EE-964ABE9A00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5743" y="880280"/>
                <a:ext cx="52543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C9623AC-C796-40DE-BF2A-D858C3B2AD3D}"/>
              </a:ext>
            </a:extLst>
          </p:cNvPr>
          <p:cNvGrpSpPr/>
          <p:nvPr/>
        </p:nvGrpSpPr>
        <p:grpSpPr>
          <a:xfrm>
            <a:off x="5776414" y="238835"/>
            <a:ext cx="1030406" cy="450376"/>
            <a:chOff x="3650776" y="880280"/>
            <a:chExt cx="1030406" cy="450376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067DDF4-A20F-4FD8-A41B-41039EF0FBAE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880280"/>
              <a:ext cx="0" cy="44810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4E89692-A0B5-4AC1-9948-F90363CB0F10}"/>
                </a:ext>
              </a:extLst>
            </p:cNvPr>
            <p:cNvGrpSpPr/>
            <p:nvPr/>
          </p:nvGrpSpPr>
          <p:grpSpPr>
            <a:xfrm>
              <a:off x="3650776" y="880280"/>
              <a:ext cx="1030406" cy="450376"/>
              <a:chOff x="3650776" y="880280"/>
              <a:chExt cx="1030406" cy="450376"/>
            </a:xfrm>
          </p:grpSpPr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51A43C35-7394-4A46-B162-08949BED1535}"/>
                  </a:ext>
                </a:extLst>
              </p:cNvPr>
              <p:cNvCxnSpPr/>
              <p:nvPr/>
            </p:nvCxnSpPr>
            <p:spPr>
              <a:xfrm>
                <a:off x="3650776" y="1330656"/>
                <a:ext cx="51861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D780F405-C850-4CCA-871F-970A897681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2567" y="880280"/>
                <a:ext cx="0" cy="44810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F38ED110-07EF-4037-8FB0-22326D8F56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5743" y="880280"/>
                <a:ext cx="52543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090495C-9ACC-41A9-BA32-02DD8C028CB5}"/>
              </a:ext>
            </a:extLst>
          </p:cNvPr>
          <p:cNvGrpSpPr/>
          <p:nvPr/>
        </p:nvGrpSpPr>
        <p:grpSpPr>
          <a:xfrm>
            <a:off x="6793171" y="238835"/>
            <a:ext cx="1030406" cy="450376"/>
            <a:chOff x="3650776" y="880280"/>
            <a:chExt cx="1030406" cy="450376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B8228A3-979E-4F9F-A4A5-39C6EA508937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880280"/>
              <a:ext cx="0" cy="44810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521110D9-02EE-4B87-8B7F-2F00A50BD665}"/>
                </a:ext>
              </a:extLst>
            </p:cNvPr>
            <p:cNvGrpSpPr/>
            <p:nvPr/>
          </p:nvGrpSpPr>
          <p:grpSpPr>
            <a:xfrm>
              <a:off x="3650776" y="880280"/>
              <a:ext cx="1030406" cy="450376"/>
              <a:chOff x="3650776" y="880280"/>
              <a:chExt cx="1030406" cy="450376"/>
            </a:xfrm>
          </p:grpSpPr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9F9D752E-DC99-43F8-B832-B47DC16C5981}"/>
                  </a:ext>
                </a:extLst>
              </p:cNvPr>
              <p:cNvCxnSpPr/>
              <p:nvPr/>
            </p:nvCxnSpPr>
            <p:spPr>
              <a:xfrm>
                <a:off x="3650776" y="1330656"/>
                <a:ext cx="51861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F34F3748-B143-481F-879A-D76B3A36BE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2567" y="880280"/>
                <a:ext cx="0" cy="44810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1423A5E1-B20B-48B4-A586-15794C6A1A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5743" y="880280"/>
                <a:ext cx="52543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806FEA2-620D-4DC4-A384-0F70195FC9C7}"/>
              </a:ext>
            </a:extLst>
          </p:cNvPr>
          <p:cNvGrpSpPr/>
          <p:nvPr/>
        </p:nvGrpSpPr>
        <p:grpSpPr>
          <a:xfrm>
            <a:off x="7823575" y="238835"/>
            <a:ext cx="1030406" cy="450376"/>
            <a:chOff x="3650776" y="880280"/>
            <a:chExt cx="1030406" cy="450376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285AC457-1747-411B-98D7-DA8B11C41F6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880280"/>
              <a:ext cx="0" cy="44810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96B3B47-515C-4E98-B5DE-AE21F06FBC80}"/>
                </a:ext>
              </a:extLst>
            </p:cNvPr>
            <p:cNvGrpSpPr/>
            <p:nvPr/>
          </p:nvGrpSpPr>
          <p:grpSpPr>
            <a:xfrm>
              <a:off x="3650776" y="880280"/>
              <a:ext cx="1030406" cy="450376"/>
              <a:chOff x="3650776" y="880280"/>
              <a:chExt cx="1030406" cy="450376"/>
            </a:xfrm>
          </p:grpSpPr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213DEF63-EBA4-4941-A886-6848928C86C7}"/>
                  </a:ext>
                </a:extLst>
              </p:cNvPr>
              <p:cNvCxnSpPr/>
              <p:nvPr/>
            </p:nvCxnSpPr>
            <p:spPr>
              <a:xfrm>
                <a:off x="3650776" y="1330656"/>
                <a:ext cx="51861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F8487728-9145-403C-A5ED-279CEB3290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2567" y="880280"/>
                <a:ext cx="0" cy="44810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AD26CD83-F0BE-45B5-9F4D-418749C25C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5743" y="880280"/>
                <a:ext cx="52543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50EBFAFD-4B30-4A72-8C94-D51DF19E8E72}"/>
              </a:ext>
            </a:extLst>
          </p:cNvPr>
          <p:cNvCxnSpPr/>
          <p:nvPr/>
        </p:nvCxnSpPr>
        <p:spPr>
          <a:xfrm>
            <a:off x="3220872" y="668740"/>
            <a:ext cx="0" cy="349382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F15BDFBE-2FEE-403E-8B8D-FA6EB0381038}"/>
              </a:ext>
            </a:extLst>
          </p:cNvPr>
          <p:cNvSpPr txBox="1"/>
          <p:nvPr/>
        </p:nvSpPr>
        <p:spPr>
          <a:xfrm>
            <a:off x="2139293" y="238835"/>
            <a:ext cx="63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clk</a:t>
            </a:r>
            <a:endParaRPr lang="zh-CN" altLang="en-US"/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295EA297-F3BA-4280-B14A-119EA61BD938}"/>
              </a:ext>
            </a:extLst>
          </p:cNvPr>
          <p:cNvCxnSpPr/>
          <p:nvPr/>
        </p:nvCxnSpPr>
        <p:spPr>
          <a:xfrm>
            <a:off x="4258102" y="686936"/>
            <a:ext cx="0" cy="349382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33409686-C3B6-4349-B28F-C18CDC673D56}"/>
              </a:ext>
            </a:extLst>
          </p:cNvPr>
          <p:cNvCxnSpPr/>
          <p:nvPr/>
        </p:nvCxnSpPr>
        <p:spPr>
          <a:xfrm>
            <a:off x="5274860" y="649111"/>
            <a:ext cx="0" cy="349382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BDB3490-B32E-4D9C-805D-BE5F80BFE783}"/>
              </a:ext>
            </a:extLst>
          </p:cNvPr>
          <p:cNvCxnSpPr/>
          <p:nvPr/>
        </p:nvCxnSpPr>
        <p:spPr>
          <a:xfrm>
            <a:off x="6312084" y="686936"/>
            <a:ext cx="0" cy="349382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5035F896-EDA0-45A7-A11A-0ED65E8E59DF}"/>
              </a:ext>
            </a:extLst>
          </p:cNvPr>
          <p:cNvCxnSpPr/>
          <p:nvPr/>
        </p:nvCxnSpPr>
        <p:spPr>
          <a:xfrm>
            <a:off x="7304962" y="686936"/>
            <a:ext cx="0" cy="349382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F293034A-00AE-4BA3-AED2-BB8243DDB878}"/>
              </a:ext>
            </a:extLst>
          </p:cNvPr>
          <p:cNvCxnSpPr/>
          <p:nvPr/>
        </p:nvCxnSpPr>
        <p:spPr>
          <a:xfrm>
            <a:off x="8335366" y="686936"/>
            <a:ext cx="0" cy="349382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2F3B17D8-9394-42A2-9BBB-A63CA4AE27B6}"/>
              </a:ext>
            </a:extLst>
          </p:cNvPr>
          <p:cNvSpPr txBox="1"/>
          <p:nvPr/>
        </p:nvSpPr>
        <p:spPr>
          <a:xfrm>
            <a:off x="1552440" y="922572"/>
            <a:ext cx="1170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指令</a:t>
            </a:r>
            <a:r>
              <a:rPr lang="en-US" altLang="zh-CN"/>
              <a:t>1   ADD</a:t>
            </a:r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CB27543-449D-410C-8BDA-AC725B651CAF}"/>
              </a:ext>
            </a:extLst>
          </p:cNvPr>
          <p:cNvSpPr txBox="1"/>
          <p:nvPr/>
        </p:nvSpPr>
        <p:spPr>
          <a:xfrm>
            <a:off x="1525144" y="2597032"/>
            <a:ext cx="1170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指令</a:t>
            </a:r>
            <a:r>
              <a:rPr lang="en-US" altLang="zh-CN"/>
              <a:t>2</a:t>
            </a:r>
          </a:p>
          <a:p>
            <a:r>
              <a:rPr lang="en-US" altLang="zh-CN"/>
              <a:t>SUB</a:t>
            </a:r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60E1F817-F1EC-4EC5-8323-267756B70236}"/>
              </a:ext>
            </a:extLst>
          </p:cNvPr>
          <p:cNvSpPr/>
          <p:nvPr/>
        </p:nvSpPr>
        <p:spPr>
          <a:xfrm>
            <a:off x="3220872" y="996285"/>
            <a:ext cx="1016758" cy="1039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取指</a:t>
            </a: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44A2263F-9D30-4C6F-9CC9-C7E3A2532B09}"/>
              </a:ext>
            </a:extLst>
          </p:cNvPr>
          <p:cNvSpPr/>
          <p:nvPr/>
        </p:nvSpPr>
        <p:spPr>
          <a:xfrm>
            <a:off x="4254685" y="2361903"/>
            <a:ext cx="1016758" cy="954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取指</a:t>
            </a:r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3EB875C-EF7E-4448-9A6F-9A0DE3852F88}"/>
              </a:ext>
            </a:extLst>
          </p:cNvPr>
          <p:cNvSpPr/>
          <p:nvPr/>
        </p:nvSpPr>
        <p:spPr>
          <a:xfrm>
            <a:off x="4254685" y="987483"/>
            <a:ext cx="1016758" cy="1048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译码</a:t>
            </a: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E82EF8F-010D-4784-94FC-92E3FEE2631F}"/>
              </a:ext>
            </a:extLst>
          </p:cNvPr>
          <p:cNvSpPr/>
          <p:nvPr/>
        </p:nvSpPr>
        <p:spPr>
          <a:xfrm>
            <a:off x="5281664" y="2361902"/>
            <a:ext cx="1016758" cy="95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译码</a:t>
            </a:r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2FA9879-3852-476F-80E1-534DC3B6C970}"/>
              </a:ext>
            </a:extLst>
          </p:cNvPr>
          <p:cNvSpPr/>
          <p:nvPr/>
        </p:nvSpPr>
        <p:spPr>
          <a:xfrm>
            <a:off x="5278263" y="970674"/>
            <a:ext cx="1016758" cy="1071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  <a:p>
            <a:pPr algn="ctr"/>
            <a:r>
              <a:rPr lang="zh-CN" altLang="en-US"/>
              <a:t>执行</a:t>
            </a:r>
            <a:r>
              <a:rPr lang="en-US" altLang="zh-CN"/>
              <a:t>1</a:t>
            </a:r>
          </a:p>
          <a:p>
            <a:pPr algn="ctr"/>
            <a:r>
              <a:rPr lang="zh-CN" altLang="en-US"/>
              <a:t>访存</a:t>
            </a:r>
            <a:r>
              <a:rPr lang="en-US" altLang="zh-CN"/>
              <a:t>1</a:t>
            </a:r>
          </a:p>
          <a:p>
            <a:pPr algn="ctr"/>
            <a:r>
              <a:rPr lang="zh-CN" altLang="en-US"/>
              <a:t>回写</a:t>
            </a:r>
            <a:r>
              <a:rPr lang="en-US" altLang="zh-CN"/>
              <a:t>1</a:t>
            </a:r>
          </a:p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52A93CFF-3A67-452D-90CA-C1030F77D281}"/>
              </a:ext>
            </a:extLst>
          </p:cNvPr>
          <p:cNvSpPr/>
          <p:nvPr/>
        </p:nvSpPr>
        <p:spPr>
          <a:xfrm>
            <a:off x="6312068" y="2361903"/>
            <a:ext cx="1016758" cy="95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  <a:p>
            <a:pPr algn="ctr"/>
            <a:r>
              <a:rPr lang="zh-CN" altLang="en-US"/>
              <a:t>执行</a:t>
            </a:r>
            <a:r>
              <a:rPr lang="en-US" altLang="zh-CN"/>
              <a:t>2</a:t>
            </a:r>
          </a:p>
          <a:p>
            <a:pPr algn="ctr"/>
            <a:r>
              <a:rPr lang="zh-CN" altLang="en-US"/>
              <a:t>访存</a:t>
            </a:r>
            <a:r>
              <a:rPr lang="en-US" altLang="zh-CN"/>
              <a:t>2</a:t>
            </a:r>
          </a:p>
          <a:p>
            <a:pPr algn="ctr"/>
            <a:r>
              <a:rPr lang="zh-CN" altLang="en-US"/>
              <a:t>回写</a:t>
            </a:r>
            <a:r>
              <a:rPr lang="en-US" altLang="zh-CN"/>
              <a:t>2</a:t>
            </a:r>
          </a:p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716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38D7626-4769-4310-85B4-A5B7E0A39831}"/>
              </a:ext>
            </a:extLst>
          </p:cNvPr>
          <p:cNvGrpSpPr/>
          <p:nvPr/>
        </p:nvGrpSpPr>
        <p:grpSpPr>
          <a:xfrm>
            <a:off x="205683" y="5608224"/>
            <a:ext cx="1770189" cy="1066320"/>
            <a:chOff x="345100" y="4266681"/>
            <a:chExt cx="1770189" cy="106632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12428D4-32A0-4432-AEDB-4BA76FA4F954}"/>
                </a:ext>
              </a:extLst>
            </p:cNvPr>
            <p:cNvSpPr/>
            <p:nvPr/>
          </p:nvSpPr>
          <p:spPr>
            <a:xfrm>
              <a:off x="556528" y="4266681"/>
              <a:ext cx="1347335" cy="373557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时序电路</a:t>
              </a:r>
            </a:p>
          </p:txBody>
        </p:sp>
        <p:sp>
          <p:nvSpPr>
            <p:cNvPr id="4" name="云形 3">
              <a:extLst>
                <a:ext uri="{FF2B5EF4-FFF2-40B4-BE49-F238E27FC236}">
                  <a16:creationId xmlns:a16="http://schemas.microsoft.com/office/drawing/2014/main" id="{F3CE392F-237C-485D-B6BF-47C7D9AFBC76}"/>
                </a:ext>
              </a:extLst>
            </p:cNvPr>
            <p:cNvSpPr/>
            <p:nvPr/>
          </p:nvSpPr>
          <p:spPr>
            <a:xfrm>
              <a:off x="345100" y="4809781"/>
              <a:ext cx="1770189" cy="523220"/>
            </a:xfrm>
            <a:prstGeom prst="clou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组合逻辑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0A571F2-E2AA-4F7D-BCB2-8FB745E8529D}"/>
              </a:ext>
            </a:extLst>
          </p:cNvPr>
          <p:cNvGrpSpPr/>
          <p:nvPr/>
        </p:nvGrpSpPr>
        <p:grpSpPr>
          <a:xfrm>
            <a:off x="1864879" y="2995981"/>
            <a:ext cx="9307896" cy="3628522"/>
            <a:chOff x="2442178" y="2970562"/>
            <a:chExt cx="9307896" cy="362852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32AC0F1-E2E1-407B-9C74-4985768E7A7A}"/>
                </a:ext>
              </a:extLst>
            </p:cNvPr>
            <p:cNvSpPr/>
            <p:nvPr/>
          </p:nvSpPr>
          <p:spPr>
            <a:xfrm>
              <a:off x="2627811" y="3442151"/>
              <a:ext cx="1045096" cy="523220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pc</a:t>
              </a:r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BB2CD60-3988-4208-ACE9-A6112BB19BFD}"/>
                </a:ext>
              </a:extLst>
            </p:cNvPr>
            <p:cNvSpPr/>
            <p:nvPr/>
          </p:nvSpPr>
          <p:spPr>
            <a:xfrm>
              <a:off x="5638686" y="3416472"/>
              <a:ext cx="1045096" cy="523220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if_id</a:t>
              </a:r>
              <a:endParaRPr lang="zh-CN" altLang="en-US"/>
            </a:p>
          </p:txBody>
        </p:sp>
        <p:sp>
          <p:nvSpPr>
            <p:cNvPr id="8" name="云形 7">
              <a:extLst>
                <a:ext uri="{FF2B5EF4-FFF2-40B4-BE49-F238E27FC236}">
                  <a16:creationId xmlns:a16="http://schemas.microsoft.com/office/drawing/2014/main" id="{938650B5-7CC3-44FE-A02D-B4DC29E28D96}"/>
                </a:ext>
              </a:extLst>
            </p:cNvPr>
            <p:cNvSpPr/>
            <p:nvPr/>
          </p:nvSpPr>
          <p:spPr>
            <a:xfrm>
              <a:off x="4085426" y="3442151"/>
              <a:ext cx="1230112" cy="523220"/>
            </a:xfrm>
            <a:prstGeom prst="clou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if</a:t>
              </a:r>
              <a:r>
                <a:rPr lang="zh-CN" altLang="en-US"/>
                <a:t>取指</a:t>
              </a: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EA30089C-1A36-4259-9561-AA83E8CAA2AC}"/>
                </a:ext>
              </a:extLst>
            </p:cNvPr>
            <p:cNvCxnSpPr>
              <a:cxnSpLocks/>
            </p:cNvCxnSpPr>
            <p:nvPr/>
          </p:nvCxnSpPr>
          <p:spPr>
            <a:xfrm>
              <a:off x="3700203" y="3710585"/>
              <a:ext cx="2955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0DF376F6-F036-4686-B22B-3BEEA1EB1D8E}"/>
                </a:ext>
              </a:extLst>
            </p:cNvPr>
            <p:cNvCxnSpPr>
              <a:cxnSpLocks/>
            </p:cNvCxnSpPr>
            <p:nvPr/>
          </p:nvCxnSpPr>
          <p:spPr>
            <a:xfrm>
              <a:off x="5318424" y="3678082"/>
              <a:ext cx="2955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812A0E03-7C62-4584-BE2D-DA73F9BECCA0}"/>
                </a:ext>
              </a:extLst>
            </p:cNvPr>
            <p:cNvCxnSpPr>
              <a:cxnSpLocks/>
            </p:cNvCxnSpPr>
            <p:nvPr/>
          </p:nvCxnSpPr>
          <p:spPr>
            <a:xfrm>
              <a:off x="6677992" y="3676945"/>
              <a:ext cx="2955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云形 11">
              <a:extLst>
                <a:ext uri="{FF2B5EF4-FFF2-40B4-BE49-F238E27FC236}">
                  <a16:creationId xmlns:a16="http://schemas.microsoft.com/office/drawing/2014/main" id="{1EE9D43B-21BE-4994-8332-F7B15EE6CCE2}"/>
                </a:ext>
              </a:extLst>
            </p:cNvPr>
            <p:cNvSpPr/>
            <p:nvPr/>
          </p:nvSpPr>
          <p:spPr>
            <a:xfrm>
              <a:off x="7061748" y="3434200"/>
              <a:ext cx="1322679" cy="523220"/>
            </a:xfrm>
            <a:prstGeom prst="clou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id</a:t>
              </a:r>
              <a:r>
                <a:rPr lang="zh-CN" altLang="en-US"/>
                <a:t>译码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367B9D4-A1EC-4E2C-988B-1761782281D7}"/>
                </a:ext>
              </a:extLst>
            </p:cNvPr>
            <p:cNvSpPr/>
            <p:nvPr/>
          </p:nvSpPr>
          <p:spPr>
            <a:xfrm>
              <a:off x="8747833" y="3415335"/>
              <a:ext cx="1045096" cy="523220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id_ex</a:t>
              </a:r>
              <a:endParaRPr lang="zh-CN" altLang="en-US"/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D099B45D-6DE5-4B44-9ADD-11143E977BB9}"/>
                </a:ext>
              </a:extLst>
            </p:cNvPr>
            <p:cNvCxnSpPr>
              <a:cxnSpLocks/>
            </p:cNvCxnSpPr>
            <p:nvPr/>
          </p:nvCxnSpPr>
          <p:spPr>
            <a:xfrm>
              <a:off x="8420369" y="3676945"/>
              <a:ext cx="2955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云形 14">
              <a:extLst>
                <a:ext uri="{FF2B5EF4-FFF2-40B4-BE49-F238E27FC236}">
                  <a16:creationId xmlns:a16="http://schemas.microsoft.com/office/drawing/2014/main" id="{C062DF5B-717B-45EF-99D9-3BE53A1B7FBC}"/>
                </a:ext>
              </a:extLst>
            </p:cNvPr>
            <p:cNvSpPr/>
            <p:nvPr/>
          </p:nvSpPr>
          <p:spPr>
            <a:xfrm>
              <a:off x="10297919" y="3429000"/>
              <a:ext cx="1322679" cy="523220"/>
            </a:xfrm>
            <a:prstGeom prst="clou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ex</a:t>
              </a:r>
              <a:r>
                <a:rPr lang="zh-CN" altLang="en-US"/>
                <a:t>执行</a:t>
              </a: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ACBBDB48-5CA4-450A-AC1B-3F3FF7989B7D}"/>
                </a:ext>
              </a:extLst>
            </p:cNvPr>
            <p:cNvCxnSpPr>
              <a:cxnSpLocks/>
            </p:cNvCxnSpPr>
            <p:nvPr/>
          </p:nvCxnSpPr>
          <p:spPr>
            <a:xfrm>
              <a:off x="9896602" y="3676945"/>
              <a:ext cx="2955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6E2AA1BE-6F99-4106-BFA8-D0D5CAEBC7C8}"/>
                </a:ext>
              </a:extLst>
            </p:cNvPr>
            <p:cNvSpPr/>
            <p:nvPr/>
          </p:nvSpPr>
          <p:spPr>
            <a:xfrm>
              <a:off x="3928528" y="4661740"/>
              <a:ext cx="1562801" cy="19373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ROM</a:t>
              </a:r>
            </a:p>
            <a:p>
              <a:pPr algn="ctr"/>
              <a:endParaRPr lang="en-US" altLang="zh-CN"/>
            </a:p>
            <a:p>
              <a:pPr algn="ctr"/>
              <a:endParaRPr lang="en-US" altLang="zh-CN"/>
            </a:p>
            <a:p>
              <a:pPr algn="ctr"/>
              <a:endParaRPr lang="en-US" altLang="zh-CN"/>
            </a:p>
            <a:p>
              <a:pPr algn="ctr"/>
              <a:endParaRPr lang="en-US" altLang="zh-CN"/>
            </a:p>
            <a:p>
              <a:pPr algn="ctr"/>
              <a:endParaRPr lang="zh-CN" altLang="en-US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E2559421-FDAD-4DAB-B1D4-7F29FEA04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0321" y="3923310"/>
              <a:ext cx="0" cy="714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48695470-9AAE-4871-8A52-D5573993A3C2}"/>
                </a:ext>
              </a:extLst>
            </p:cNvPr>
            <p:cNvCxnSpPr>
              <a:cxnSpLocks/>
            </p:cNvCxnSpPr>
            <p:nvPr/>
          </p:nvCxnSpPr>
          <p:spPr>
            <a:xfrm>
              <a:off x="4469654" y="3918444"/>
              <a:ext cx="0" cy="719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ADCF95FC-C90A-4065-8BEA-B96EC49D4D71}"/>
                </a:ext>
              </a:extLst>
            </p:cNvPr>
            <p:cNvGrpSpPr/>
            <p:nvPr/>
          </p:nvGrpSpPr>
          <p:grpSpPr>
            <a:xfrm>
              <a:off x="7375039" y="4266681"/>
              <a:ext cx="749133" cy="1241329"/>
              <a:chOff x="6123067" y="4211754"/>
              <a:chExt cx="749133" cy="1241329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D68C760B-6EA5-4100-B7C9-17CE77F12D2A}"/>
                  </a:ext>
                </a:extLst>
              </p:cNvPr>
              <p:cNvSpPr/>
              <p:nvPr/>
            </p:nvSpPr>
            <p:spPr>
              <a:xfrm>
                <a:off x="6123067" y="4211754"/>
                <a:ext cx="742170" cy="18755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/>
                  <a:t>x0</a:t>
                </a:r>
                <a:endParaRPr lang="zh-CN" altLang="en-US" sz="1600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CB30986B-DC67-4CC9-95AB-3254C1DE3BB7}"/>
                  </a:ext>
                </a:extLst>
              </p:cNvPr>
              <p:cNvSpPr/>
              <p:nvPr/>
            </p:nvSpPr>
            <p:spPr>
              <a:xfrm>
                <a:off x="6123758" y="4395614"/>
                <a:ext cx="742170" cy="18755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/>
                  <a:t>x1</a:t>
                </a:r>
                <a:endParaRPr lang="zh-CN" altLang="en-US" sz="160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A7C47C10-B409-490A-8134-9058AB01F215}"/>
                  </a:ext>
                </a:extLst>
              </p:cNvPr>
              <p:cNvSpPr/>
              <p:nvPr/>
            </p:nvSpPr>
            <p:spPr>
              <a:xfrm>
                <a:off x="6124449" y="4584080"/>
                <a:ext cx="742170" cy="18755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/>
                  <a:t>x2</a:t>
                </a:r>
                <a:endParaRPr lang="zh-CN" altLang="en-US" sz="1600"/>
              </a:p>
            </p:txBody>
          </p: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0C2DA726-20BE-4E63-8FD6-8A7E28561A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3839" y="4785286"/>
                <a:ext cx="0" cy="286105"/>
              </a:xfrm>
              <a:prstGeom prst="line">
                <a:avLst/>
              </a:prstGeom>
              <a:ln w="571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2FF7018A-E990-4A29-9364-0791B01E54A3}"/>
                  </a:ext>
                </a:extLst>
              </p:cNvPr>
              <p:cNvSpPr/>
              <p:nvPr/>
            </p:nvSpPr>
            <p:spPr>
              <a:xfrm>
                <a:off x="6130030" y="5080477"/>
                <a:ext cx="742170" cy="18755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/>
                  <a:t>x30</a:t>
                </a:r>
                <a:endParaRPr lang="zh-CN" altLang="en-US" sz="1600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C26A83E-57CE-4FDB-B03C-B13588226EF5}"/>
                  </a:ext>
                </a:extLst>
              </p:cNvPr>
              <p:cNvSpPr/>
              <p:nvPr/>
            </p:nvSpPr>
            <p:spPr>
              <a:xfrm>
                <a:off x="6130030" y="5265525"/>
                <a:ext cx="742170" cy="18755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/>
                  <a:t>x31</a:t>
                </a:r>
                <a:endParaRPr lang="zh-CN" altLang="en-US" sz="1600"/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A8BAB31-79AD-44EC-96AD-D3FB5AF1F96D}"/>
                </a:ext>
              </a:extLst>
            </p:cNvPr>
            <p:cNvSpPr txBox="1"/>
            <p:nvPr/>
          </p:nvSpPr>
          <p:spPr>
            <a:xfrm>
              <a:off x="7001945" y="4412343"/>
              <a:ext cx="2199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寄存器</a:t>
              </a:r>
              <a:endParaRPr lang="en-US" altLang="zh-CN"/>
            </a:p>
            <a:p>
              <a:r>
                <a:rPr lang="zh-CN" altLang="en-US"/>
                <a:t>组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B060F82A-3230-4C79-BB2E-C5C70CBC80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4908" y="2970562"/>
              <a:ext cx="9285166" cy="13353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A561433-4446-4B73-A1ED-9BC51F60C6E2}"/>
                </a:ext>
              </a:extLst>
            </p:cNvPr>
            <p:cNvCxnSpPr>
              <a:cxnSpLocks/>
            </p:cNvCxnSpPr>
            <p:nvPr/>
          </p:nvCxnSpPr>
          <p:spPr>
            <a:xfrm>
              <a:off x="11750074" y="2977238"/>
              <a:ext cx="0" cy="1133569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A6EA0CA8-51C1-4175-BB1B-CF8C6CD80BED}"/>
                </a:ext>
              </a:extLst>
            </p:cNvPr>
            <p:cNvCxnSpPr>
              <a:cxnSpLocks/>
            </p:cNvCxnSpPr>
            <p:nvPr/>
          </p:nvCxnSpPr>
          <p:spPr>
            <a:xfrm>
              <a:off x="2464908" y="2983915"/>
              <a:ext cx="6963" cy="1205948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628F7479-5ABD-4699-83EC-396DD3A58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2178" y="4131869"/>
              <a:ext cx="4559767" cy="28301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A43DC1C-AB5A-44CD-833E-B77CFDA182EC}"/>
                </a:ext>
              </a:extLst>
            </p:cNvPr>
            <p:cNvCxnSpPr>
              <a:cxnSpLocks/>
            </p:cNvCxnSpPr>
            <p:nvPr/>
          </p:nvCxnSpPr>
          <p:spPr>
            <a:xfrm>
              <a:off x="7001945" y="4135450"/>
              <a:ext cx="0" cy="1528371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8FF8EB1C-798E-4C78-92A8-15D5A7E3F8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79270" y="5578522"/>
              <a:ext cx="3170804" cy="5455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EBF64F0-3EF7-4F1C-95A8-E65656F37F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4043" y="5626347"/>
              <a:ext cx="1028956" cy="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5491A70A-C974-4D12-847C-AE05C177E9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4144" y="5622837"/>
              <a:ext cx="515124" cy="351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A13DA14D-8905-4917-90D5-00E70BB34C4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0074" y="4110807"/>
              <a:ext cx="0" cy="1397203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009F298C-52AC-40E8-8D26-D5956369AF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952" y="3930849"/>
              <a:ext cx="0" cy="3358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4FF38C9A-F425-474D-8A19-CF284A5F8BE4}"/>
                </a:ext>
              </a:extLst>
            </p:cNvPr>
            <p:cNvCxnSpPr>
              <a:cxnSpLocks/>
            </p:cNvCxnSpPr>
            <p:nvPr/>
          </p:nvCxnSpPr>
          <p:spPr>
            <a:xfrm>
              <a:off x="7607548" y="3933578"/>
              <a:ext cx="0" cy="3544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57707416-F908-4B00-BEC5-27AF3EE4FB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6238" y="4673898"/>
              <a:ext cx="28672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50AF6082-CBD3-4761-B584-13370B4E8D2F}"/>
                </a:ext>
              </a:extLst>
            </p:cNvPr>
            <p:cNvCxnSpPr>
              <a:cxnSpLocks/>
            </p:cNvCxnSpPr>
            <p:nvPr/>
          </p:nvCxnSpPr>
          <p:spPr>
            <a:xfrm>
              <a:off x="10959258" y="3940269"/>
              <a:ext cx="0" cy="7284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91F00034-CEF8-4284-952E-589ECF811950}"/>
              </a:ext>
            </a:extLst>
          </p:cNvPr>
          <p:cNvSpPr txBox="1"/>
          <p:nvPr/>
        </p:nvSpPr>
        <p:spPr>
          <a:xfrm>
            <a:off x="8852658" y="4387476"/>
            <a:ext cx="262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回写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0372CEF-C4B9-4440-8371-ACDC4327600F}"/>
              </a:ext>
            </a:extLst>
          </p:cNvPr>
          <p:cNvGrpSpPr/>
          <p:nvPr/>
        </p:nvGrpSpPr>
        <p:grpSpPr>
          <a:xfrm>
            <a:off x="3778335" y="5078380"/>
            <a:ext cx="744052" cy="1276327"/>
            <a:chOff x="3526896" y="5377015"/>
            <a:chExt cx="744052" cy="1276327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90DC30E-53B8-4366-A5E6-ED711619DC01}"/>
                </a:ext>
              </a:extLst>
            </p:cNvPr>
            <p:cNvSpPr/>
            <p:nvPr/>
          </p:nvSpPr>
          <p:spPr>
            <a:xfrm>
              <a:off x="3526896" y="5560318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0x01</a:t>
              </a:r>
              <a:endParaRPr lang="zh-CN" altLang="en-US" sz="160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5FECEE2-9782-4C95-93A1-573B5402440D}"/>
                </a:ext>
              </a:extLst>
            </p:cNvPr>
            <p:cNvSpPr/>
            <p:nvPr/>
          </p:nvSpPr>
          <p:spPr>
            <a:xfrm>
              <a:off x="3527587" y="5744178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0x02</a:t>
              </a:r>
              <a:endParaRPr lang="zh-CN" altLang="en-US" sz="1600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307A4E1-3584-4719-A5A5-C0227B7FEED2}"/>
                </a:ext>
              </a:extLst>
            </p:cNvPr>
            <p:cNvSpPr/>
            <p:nvPr/>
          </p:nvSpPr>
          <p:spPr>
            <a:xfrm>
              <a:off x="3528278" y="5932644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0x03</a:t>
              </a:r>
              <a:endParaRPr lang="zh-CN" altLang="en-US" sz="1600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712E043-0C76-4E56-B1A4-1660E24DD7F7}"/>
                </a:ext>
              </a:extLst>
            </p:cNvPr>
            <p:cNvSpPr/>
            <p:nvPr/>
          </p:nvSpPr>
          <p:spPr>
            <a:xfrm>
              <a:off x="3526896" y="6113159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0x04</a:t>
              </a:r>
              <a:endParaRPr lang="zh-CN" altLang="en-US" sz="1600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9AF7939-09B4-4555-BB74-5670BED54C7B}"/>
                </a:ext>
              </a:extLst>
            </p:cNvPr>
            <p:cNvSpPr/>
            <p:nvPr/>
          </p:nvSpPr>
          <p:spPr>
            <a:xfrm>
              <a:off x="3528778" y="5377015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0x00</a:t>
              </a:r>
              <a:endParaRPr lang="zh-CN" altLang="en-US" sz="1600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F55EBFA-ED93-4510-8A7C-87394E5BDF8E}"/>
                </a:ext>
              </a:extLst>
            </p:cNvPr>
            <p:cNvSpPr/>
            <p:nvPr/>
          </p:nvSpPr>
          <p:spPr>
            <a:xfrm>
              <a:off x="3526896" y="6292993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0x05</a:t>
              </a:r>
              <a:endParaRPr lang="zh-CN" altLang="en-US" sz="1600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2CBF04F-ADF7-4DC1-9C18-075388ADC4B2}"/>
                </a:ext>
              </a:extLst>
            </p:cNvPr>
            <p:cNvSpPr/>
            <p:nvPr/>
          </p:nvSpPr>
          <p:spPr>
            <a:xfrm>
              <a:off x="3526896" y="6465784"/>
              <a:ext cx="742170" cy="1875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0x06</a:t>
              </a:r>
              <a:endParaRPr lang="zh-CN" altLang="en-US" sz="1600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440FB2A8-FF43-4A99-9716-351E053B5508}"/>
              </a:ext>
            </a:extLst>
          </p:cNvPr>
          <p:cNvSpPr/>
          <p:nvPr/>
        </p:nvSpPr>
        <p:spPr>
          <a:xfrm>
            <a:off x="3773393" y="6345864"/>
            <a:ext cx="742170" cy="1875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0x07</a:t>
            </a:r>
            <a:endParaRPr lang="zh-CN" altLang="en-US" sz="160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B34D097-D766-4952-857F-607C85D9562E}"/>
              </a:ext>
            </a:extLst>
          </p:cNvPr>
          <p:cNvSpPr txBox="1"/>
          <p:nvPr/>
        </p:nvSpPr>
        <p:spPr>
          <a:xfrm>
            <a:off x="4098604" y="4198510"/>
            <a:ext cx="2625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指令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5B6098F-05C1-4A96-9223-B8AEDC81BF59}"/>
              </a:ext>
            </a:extLst>
          </p:cNvPr>
          <p:cNvSpPr txBox="1"/>
          <p:nvPr/>
        </p:nvSpPr>
        <p:spPr>
          <a:xfrm>
            <a:off x="3632866" y="3943260"/>
            <a:ext cx="2625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指令</a:t>
            </a:r>
            <a:endParaRPr lang="en-US" altLang="zh-CN" sz="1200"/>
          </a:p>
          <a:p>
            <a:r>
              <a:rPr lang="zh-CN" altLang="en-US" sz="1200"/>
              <a:t>地址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882B619-5175-48BD-8EED-28FB131B9922}"/>
              </a:ext>
            </a:extLst>
          </p:cNvPr>
          <p:cNvSpPr txBox="1"/>
          <p:nvPr/>
        </p:nvSpPr>
        <p:spPr>
          <a:xfrm>
            <a:off x="4457851" y="5251375"/>
            <a:ext cx="262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ADD</a:t>
            </a:r>
            <a:endParaRPr lang="zh-CN" altLang="en-US"/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0C5AEC64-33D4-4EC2-8E6E-06AFEAD261A0}"/>
              </a:ext>
            </a:extLst>
          </p:cNvPr>
          <p:cNvCxnSpPr/>
          <p:nvPr/>
        </p:nvCxnSpPr>
        <p:spPr>
          <a:xfrm>
            <a:off x="4476781" y="5814524"/>
            <a:ext cx="76341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70E4BF3C-0881-4A21-B030-D901B99E9C5D}"/>
              </a:ext>
            </a:extLst>
          </p:cNvPr>
          <p:cNvSpPr txBox="1"/>
          <p:nvPr/>
        </p:nvSpPr>
        <p:spPr>
          <a:xfrm>
            <a:off x="4457851" y="6058975"/>
            <a:ext cx="262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SUB</a:t>
            </a:r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C166FB7-5BA4-4505-A9BA-F8A1A34157BD}"/>
              </a:ext>
            </a:extLst>
          </p:cNvPr>
          <p:cNvSpPr/>
          <p:nvPr/>
        </p:nvSpPr>
        <p:spPr>
          <a:xfrm>
            <a:off x="3773393" y="547691"/>
            <a:ext cx="2031735" cy="52322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moduel</a:t>
            </a:r>
            <a:r>
              <a:rPr lang="zh-CN" altLang="en-US"/>
              <a:t>  </a:t>
            </a:r>
            <a:r>
              <a:rPr lang="en-US" altLang="zh-CN"/>
              <a:t>pc_reg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C74B6676-8740-4E59-888C-3CC70A74E58E}"/>
              </a:ext>
            </a:extLst>
          </p:cNvPr>
          <p:cNvSpPr/>
          <p:nvPr/>
        </p:nvSpPr>
        <p:spPr>
          <a:xfrm>
            <a:off x="6180616" y="565925"/>
            <a:ext cx="2031735" cy="52322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moduel</a:t>
            </a:r>
            <a:r>
              <a:rPr lang="zh-CN" altLang="en-US"/>
              <a:t>  </a:t>
            </a:r>
            <a:r>
              <a:rPr lang="en-US" altLang="zh-CN"/>
              <a:t>if_id</a:t>
            </a:r>
          </a:p>
        </p:txBody>
      </p:sp>
      <p:sp>
        <p:nvSpPr>
          <p:cNvPr id="62" name="云形 61">
            <a:extLst>
              <a:ext uri="{FF2B5EF4-FFF2-40B4-BE49-F238E27FC236}">
                <a16:creationId xmlns:a16="http://schemas.microsoft.com/office/drawing/2014/main" id="{6BE2BE03-25B9-4DA3-B7AD-3E0FC5762238}"/>
              </a:ext>
            </a:extLst>
          </p:cNvPr>
          <p:cNvSpPr/>
          <p:nvPr/>
        </p:nvSpPr>
        <p:spPr>
          <a:xfrm>
            <a:off x="3904703" y="1233589"/>
            <a:ext cx="1769113" cy="523220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module if</a:t>
            </a:r>
            <a:endParaRPr lang="zh-CN" altLang="en-US"/>
          </a:p>
        </p:txBody>
      </p:sp>
      <p:sp>
        <p:nvSpPr>
          <p:cNvPr id="63" name="云形 62">
            <a:extLst>
              <a:ext uri="{FF2B5EF4-FFF2-40B4-BE49-F238E27FC236}">
                <a16:creationId xmlns:a16="http://schemas.microsoft.com/office/drawing/2014/main" id="{BB627070-891C-4218-B19B-FBE4B02298E0}"/>
              </a:ext>
            </a:extLst>
          </p:cNvPr>
          <p:cNvSpPr/>
          <p:nvPr/>
        </p:nvSpPr>
        <p:spPr>
          <a:xfrm>
            <a:off x="6327568" y="1351293"/>
            <a:ext cx="1836590" cy="523220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module id</a:t>
            </a:r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D01CB90C-DFCB-4539-9865-FCC0555D8815}"/>
              </a:ext>
            </a:extLst>
          </p:cNvPr>
          <p:cNvSpPr/>
          <p:nvPr/>
        </p:nvSpPr>
        <p:spPr>
          <a:xfrm>
            <a:off x="8884015" y="565925"/>
            <a:ext cx="1507655" cy="52322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id_ex</a:t>
            </a:r>
            <a:endParaRPr lang="zh-CN" altLang="en-US"/>
          </a:p>
        </p:txBody>
      </p:sp>
      <p:sp>
        <p:nvSpPr>
          <p:cNvPr id="65" name="云形 64">
            <a:extLst>
              <a:ext uri="{FF2B5EF4-FFF2-40B4-BE49-F238E27FC236}">
                <a16:creationId xmlns:a16="http://schemas.microsoft.com/office/drawing/2014/main" id="{38539FD6-D4DB-4866-8999-91E8EE586C59}"/>
              </a:ext>
            </a:extLst>
          </p:cNvPr>
          <p:cNvSpPr/>
          <p:nvPr/>
        </p:nvSpPr>
        <p:spPr>
          <a:xfrm>
            <a:off x="8776773" y="1333595"/>
            <a:ext cx="1836590" cy="523220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module ex</a:t>
            </a:r>
            <a:endParaRPr lang="zh-CN" altLang="en-US"/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F73C8AD1-C547-470C-A75A-DAAA5B64552D}"/>
              </a:ext>
            </a:extLst>
          </p:cNvPr>
          <p:cNvSpPr/>
          <p:nvPr/>
        </p:nvSpPr>
        <p:spPr>
          <a:xfrm>
            <a:off x="2116351" y="1048688"/>
            <a:ext cx="1562801" cy="6052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  <a:p>
            <a:pPr algn="ctr"/>
            <a:r>
              <a:rPr lang="en-US" altLang="zh-CN"/>
              <a:t>ROM</a:t>
            </a:r>
          </a:p>
          <a:p>
            <a:pPr algn="ctr"/>
            <a:endParaRPr lang="zh-CN" altLang="en-US"/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2D06F3A9-E281-4A35-8959-E0A922F0E09B}"/>
              </a:ext>
            </a:extLst>
          </p:cNvPr>
          <p:cNvSpPr/>
          <p:nvPr/>
        </p:nvSpPr>
        <p:spPr>
          <a:xfrm>
            <a:off x="7740733" y="1908239"/>
            <a:ext cx="1314427" cy="411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  <a:p>
            <a:pPr algn="ctr"/>
            <a:r>
              <a:rPr lang="en-US" altLang="zh-CN"/>
              <a:t>regs</a:t>
            </a:r>
          </a:p>
          <a:p>
            <a:pPr algn="ctr"/>
            <a:endParaRPr lang="zh-CN" altLang="en-US"/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53907E94-B4C8-4E96-A718-05D7537A95EC}"/>
              </a:ext>
            </a:extLst>
          </p:cNvPr>
          <p:cNvCxnSpPr>
            <a:cxnSpLocks/>
          </p:cNvCxnSpPr>
          <p:nvPr/>
        </p:nvCxnSpPr>
        <p:spPr>
          <a:xfrm flipV="1">
            <a:off x="0" y="2700712"/>
            <a:ext cx="12141926" cy="1960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690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CFE9A839-7A2E-4EA9-B153-F4342250195C}"/>
              </a:ext>
            </a:extLst>
          </p:cNvPr>
          <p:cNvSpPr/>
          <p:nvPr/>
        </p:nvSpPr>
        <p:spPr>
          <a:xfrm>
            <a:off x="1404257" y="1387095"/>
            <a:ext cx="1992086" cy="28738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pc_reg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r>
              <a:rPr lang="en-US" altLang="zh-CN"/>
              <a:t>reg[31:0] pc_o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ECAC6DD-E2B0-473A-8D0C-20B27036DB61}"/>
              </a:ext>
            </a:extLst>
          </p:cNvPr>
          <p:cNvGrpSpPr/>
          <p:nvPr/>
        </p:nvGrpSpPr>
        <p:grpSpPr>
          <a:xfrm rot="5400000">
            <a:off x="4564057" y="3357463"/>
            <a:ext cx="1175657" cy="1325878"/>
            <a:chOff x="1378132" y="702520"/>
            <a:chExt cx="1175657" cy="1325878"/>
          </a:xfrm>
        </p:grpSpPr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04F6AAF1-AEF4-406E-B4EE-80619A5011B7}"/>
                </a:ext>
              </a:extLst>
            </p:cNvPr>
            <p:cNvCxnSpPr/>
            <p:nvPr/>
          </p:nvCxnSpPr>
          <p:spPr>
            <a:xfrm>
              <a:off x="1378132" y="1534885"/>
              <a:ext cx="11756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CAC4031-1FAA-40B8-A20C-157A46C93519}"/>
                </a:ext>
              </a:extLst>
            </p:cNvPr>
            <p:cNvSpPr txBox="1"/>
            <p:nvPr/>
          </p:nvSpPr>
          <p:spPr>
            <a:xfrm rot="16200000">
              <a:off x="1118356" y="1180793"/>
              <a:ext cx="1325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pc_addr_i</a:t>
              </a:r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8A0F5AD-9D67-4F27-BE38-B7A0C6432E30}"/>
              </a:ext>
            </a:extLst>
          </p:cNvPr>
          <p:cNvGrpSpPr/>
          <p:nvPr/>
        </p:nvGrpSpPr>
        <p:grpSpPr>
          <a:xfrm>
            <a:off x="3252190" y="2540049"/>
            <a:ext cx="955974" cy="369332"/>
            <a:chOff x="1378132" y="1196423"/>
            <a:chExt cx="1175657" cy="369332"/>
          </a:xfrm>
        </p:grpSpPr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2391E2D1-145D-4A4D-8FD7-136492FAA0A7}"/>
                </a:ext>
              </a:extLst>
            </p:cNvPr>
            <p:cNvCxnSpPr/>
            <p:nvPr/>
          </p:nvCxnSpPr>
          <p:spPr>
            <a:xfrm>
              <a:off x="1378132" y="1534885"/>
              <a:ext cx="11756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AEAC2B1-87AB-4D2D-B567-430C8FE2FF60}"/>
                </a:ext>
              </a:extLst>
            </p:cNvPr>
            <p:cNvSpPr txBox="1"/>
            <p:nvPr/>
          </p:nvSpPr>
          <p:spPr>
            <a:xfrm>
              <a:off x="1672045" y="1196423"/>
              <a:ext cx="796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pc_o</a:t>
              </a:r>
              <a:endParaRPr lang="zh-CN" altLang="en-US"/>
            </a:p>
          </p:txBody>
        </p:sp>
      </p:grpSp>
      <p:sp>
        <p:nvSpPr>
          <p:cNvPr id="23" name="云形 22">
            <a:extLst>
              <a:ext uri="{FF2B5EF4-FFF2-40B4-BE49-F238E27FC236}">
                <a16:creationId xmlns:a16="http://schemas.microsoft.com/office/drawing/2014/main" id="{FD1B8E4D-F8DF-485B-9E51-9D67168B0784}"/>
              </a:ext>
            </a:extLst>
          </p:cNvPr>
          <p:cNvSpPr/>
          <p:nvPr/>
        </p:nvSpPr>
        <p:spPr>
          <a:xfrm>
            <a:off x="4163332" y="1904011"/>
            <a:ext cx="2660772" cy="147411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r>
              <a:rPr lang="en-US" altLang="zh-CN"/>
              <a:t>if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9B69AB6-F527-4B9C-B3BC-5EA0EDE0A837}"/>
              </a:ext>
            </a:extLst>
          </p:cNvPr>
          <p:cNvSpPr txBox="1"/>
          <p:nvPr/>
        </p:nvSpPr>
        <p:spPr>
          <a:xfrm>
            <a:off x="1015637" y="580650"/>
            <a:ext cx="455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module pc_reg(clk,rst,pc_o);</a:t>
            </a:r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39F0268-C478-432D-8E92-91620A013398}"/>
              </a:ext>
            </a:extLst>
          </p:cNvPr>
          <p:cNvSpPr txBox="1"/>
          <p:nvPr/>
        </p:nvSpPr>
        <p:spPr>
          <a:xfrm>
            <a:off x="4488947" y="611248"/>
            <a:ext cx="455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module (pc_addr_i,rom_inst_i,</a:t>
            </a:r>
          </a:p>
          <a:p>
            <a:r>
              <a:rPr lang="en-US" altLang="zh-CN"/>
              <a:t>inst_addr_o, </a:t>
            </a:r>
          </a:p>
          <a:p>
            <a:r>
              <a:rPr lang="en-US" altLang="zh-CN"/>
              <a:t>inst_o);</a:t>
            </a:r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30199F2-4737-4F10-A4E0-D49A45AFD26B}"/>
              </a:ext>
            </a:extLst>
          </p:cNvPr>
          <p:cNvGrpSpPr/>
          <p:nvPr/>
        </p:nvGrpSpPr>
        <p:grpSpPr>
          <a:xfrm>
            <a:off x="6712255" y="2036464"/>
            <a:ext cx="1448566" cy="378066"/>
            <a:chOff x="1201680" y="1203682"/>
            <a:chExt cx="1849230" cy="331203"/>
          </a:xfrm>
        </p:grpSpPr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A349E845-97D6-4B2C-8385-8FDC05890D63}"/>
                </a:ext>
              </a:extLst>
            </p:cNvPr>
            <p:cNvCxnSpPr/>
            <p:nvPr/>
          </p:nvCxnSpPr>
          <p:spPr>
            <a:xfrm>
              <a:off x="1378132" y="1534885"/>
              <a:ext cx="11756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A00DD37-B181-43D3-8E6E-20C1DFE520ED}"/>
                </a:ext>
              </a:extLst>
            </p:cNvPr>
            <p:cNvSpPr txBox="1"/>
            <p:nvPr/>
          </p:nvSpPr>
          <p:spPr>
            <a:xfrm>
              <a:off x="1201680" y="1203682"/>
              <a:ext cx="1849230" cy="323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 inst_addr_o</a:t>
              </a:r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985716B-15A5-43E7-83CA-F1B0469B07E3}"/>
              </a:ext>
            </a:extLst>
          </p:cNvPr>
          <p:cNvGrpSpPr/>
          <p:nvPr/>
        </p:nvGrpSpPr>
        <p:grpSpPr>
          <a:xfrm>
            <a:off x="6877110" y="2385147"/>
            <a:ext cx="1448567" cy="369332"/>
            <a:chOff x="1328800" y="1942613"/>
            <a:chExt cx="1849231" cy="323552"/>
          </a:xfrm>
        </p:grpSpPr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88F265C8-4315-421A-9716-9B8149DAC69A}"/>
                </a:ext>
              </a:extLst>
            </p:cNvPr>
            <p:cNvCxnSpPr/>
            <p:nvPr/>
          </p:nvCxnSpPr>
          <p:spPr>
            <a:xfrm>
              <a:off x="1328800" y="2251091"/>
              <a:ext cx="11756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1B8A7FA-D0FB-4932-8770-313952C8D4FC}"/>
                </a:ext>
              </a:extLst>
            </p:cNvPr>
            <p:cNvSpPr txBox="1"/>
            <p:nvPr/>
          </p:nvSpPr>
          <p:spPr>
            <a:xfrm>
              <a:off x="1328801" y="1942613"/>
              <a:ext cx="1849230" cy="323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 inst_o</a:t>
              </a:r>
              <a:endParaRPr lang="zh-CN" altLang="en-US"/>
            </a:p>
          </p:txBody>
        </p:sp>
      </p:grp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854C3C53-FD21-45CA-8B4D-2D16120A885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106836" y="4029485"/>
            <a:ext cx="11756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3E9D23EB-89F9-423E-AD16-8C6C6FF7278C}"/>
              </a:ext>
            </a:extLst>
          </p:cNvPr>
          <p:cNvSpPr txBox="1"/>
          <p:nvPr/>
        </p:nvSpPr>
        <p:spPr>
          <a:xfrm>
            <a:off x="5412334" y="3840631"/>
            <a:ext cx="132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rom_inst_i</a:t>
            </a:r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A87E04E9-94BD-435B-8E4B-A16E00E0B0F7}"/>
              </a:ext>
            </a:extLst>
          </p:cNvPr>
          <p:cNvSpPr/>
          <p:nvPr/>
        </p:nvSpPr>
        <p:spPr>
          <a:xfrm>
            <a:off x="4570870" y="4691197"/>
            <a:ext cx="1562801" cy="6052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  <a:p>
            <a:pPr algn="ctr"/>
            <a:r>
              <a:rPr lang="en-US" altLang="zh-CN"/>
              <a:t>ROM</a:t>
            </a:r>
          </a:p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3DD59DE-80CF-4F39-86E1-CBA4C6810B12}"/>
              </a:ext>
            </a:extLst>
          </p:cNvPr>
          <p:cNvSpPr txBox="1"/>
          <p:nvPr/>
        </p:nvSpPr>
        <p:spPr>
          <a:xfrm>
            <a:off x="3690256" y="5415755"/>
            <a:ext cx="455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module (inst_addr_i,rom_inst_o);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4CD3B0D-12B8-4916-911A-E01EE731C0BA}"/>
              </a:ext>
            </a:extLst>
          </p:cNvPr>
          <p:cNvGrpSpPr/>
          <p:nvPr/>
        </p:nvGrpSpPr>
        <p:grpSpPr>
          <a:xfrm>
            <a:off x="7253978" y="1273304"/>
            <a:ext cx="2996747" cy="2873829"/>
            <a:chOff x="8233307" y="1021755"/>
            <a:chExt cx="2996747" cy="2873829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2A6C7DD-71C5-4DD8-99A3-33C1349F48E0}"/>
                </a:ext>
              </a:extLst>
            </p:cNvPr>
            <p:cNvGrpSpPr/>
            <p:nvPr/>
          </p:nvGrpSpPr>
          <p:grpSpPr>
            <a:xfrm>
              <a:off x="8233307" y="1030879"/>
              <a:ext cx="1246323" cy="678406"/>
              <a:chOff x="228598" y="2493555"/>
              <a:chExt cx="1471563" cy="678406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38126D72-624A-464B-B4CA-88B9797EED8E}"/>
                  </a:ext>
                </a:extLst>
              </p:cNvPr>
              <p:cNvGrpSpPr/>
              <p:nvPr/>
            </p:nvGrpSpPr>
            <p:grpSpPr>
              <a:xfrm>
                <a:off x="228598" y="2802629"/>
                <a:ext cx="1175657" cy="369332"/>
                <a:chOff x="1378132" y="1256993"/>
                <a:chExt cx="1175657" cy="369332"/>
              </a:xfrm>
            </p:grpSpPr>
            <p:cxnSp>
              <p:nvCxnSpPr>
                <p:cNvPr id="9" name="直接箭头连接符 8">
                  <a:extLst>
                    <a:ext uri="{FF2B5EF4-FFF2-40B4-BE49-F238E27FC236}">
                      <a16:creationId xmlns:a16="http://schemas.microsoft.com/office/drawing/2014/main" id="{C4FE808B-FC0C-4CDF-B2D7-08E0519F94F7}"/>
                    </a:ext>
                  </a:extLst>
                </p:cNvPr>
                <p:cNvCxnSpPr/>
                <p:nvPr/>
              </p:nvCxnSpPr>
              <p:spPr>
                <a:xfrm>
                  <a:off x="1378132" y="1534885"/>
                  <a:ext cx="1175657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C626DC94-6D6B-4E6A-B970-DB683E04ADB6}"/>
                    </a:ext>
                  </a:extLst>
                </p:cNvPr>
                <p:cNvSpPr txBox="1"/>
                <p:nvPr/>
              </p:nvSpPr>
              <p:spPr>
                <a:xfrm>
                  <a:off x="1436916" y="1256993"/>
                  <a:ext cx="10319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/>
                    <a:t>  rst</a:t>
                  </a:r>
                  <a:endParaRPr lang="zh-CN" altLang="en-US"/>
                </a:p>
              </p:txBody>
            </p: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B430E357-08F9-4FFB-81DB-B34C3E4297A6}"/>
                  </a:ext>
                </a:extLst>
              </p:cNvPr>
              <p:cNvGrpSpPr/>
              <p:nvPr/>
            </p:nvGrpSpPr>
            <p:grpSpPr>
              <a:xfrm>
                <a:off x="230590" y="2493555"/>
                <a:ext cx="1469571" cy="369332"/>
                <a:chOff x="1378132" y="1224337"/>
                <a:chExt cx="1469571" cy="369332"/>
              </a:xfrm>
            </p:grpSpPr>
            <p:cxnSp>
              <p:nvCxnSpPr>
                <p:cNvPr id="33" name="直接箭头连接符 32">
                  <a:extLst>
                    <a:ext uri="{FF2B5EF4-FFF2-40B4-BE49-F238E27FC236}">
                      <a16:creationId xmlns:a16="http://schemas.microsoft.com/office/drawing/2014/main" id="{5F4A982D-A16D-4818-9CC4-A925C328A261}"/>
                    </a:ext>
                  </a:extLst>
                </p:cNvPr>
                <p:cNvCxnSpPr/>
                <p:nvPr/>
              </p:nvCxnSpPr>
              <p:spPr>
                <a:xfrm>
                  <a:off x="1378132" y="1534885"/>
                  <a:ext cx="1175657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6142436B-874F-4FB3-BCC3-9B638E5B2AAE}"/>
                    </a:ext>
                  </a:extLst>
                </p:cNvPr>
                <p:cNvSpPr txBox="1"/>
                <p:nvPr/>
              </p:nvSpPr>
              <p:spPr>
                <a:xfrm>
                  <a:off x="1521825" y="1224337"/>
                  <a:ext cx="132587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/>
                    <a:t>clk</a:t>
                  </a:r>
                  <a:endParaRPr lang="zh-CN" altLang="en-US"/>
                </a:p>
              </p:txBody>
            </p:sp>
          </p:grpSp>
        </p:grp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DDD79633-7259-41B3-85CE-2B5687911962}"/>
                </a:ext>
              </a:extLst>
            </p:cNvPr>
            <p:cNvSpPr/>
            <p:nvPr/>
          </p:nvSpPr>
          <p:spPr>
            <a:xfrm>
              <a:off x="9237968" y="1021755"/>
              <a:ext cx="1992086" cy="28738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if_id</a:t>
              </a:r>
            </a:p>
            <a:p>
              <a:pPr algn="ctr"/>
              <a:endParaRPr lang="en-US" altLang="zh-CN"/>
            </a:p>
            <a:p>
              <a:pPr algn="ctr"/>
              <a:endParaRPr lang="en-US" altLang="zh-CN"/>
            </a:p>
            <a:p>
              <a:pPr algn="ctr"/>
              <a:endParaRPr lang="en-US" altLang="zh-CN"/>
            </a:p>
            <a:p>
              <a:pPr algn="ctr"/>
              <a:endParaRPr lang="en-US" altLang="zh-CN"/>
            </a:p>
            <a:p>
              <a:pPr algn="ctr"/>
              <a:endParaRPr lang="en-US" altLang="zh-CN"/>
            </a:p>
            <a:p>
              <a:pPr algn="ctr"/>
              <a:endParaRPr lang="en-US" altLang="zh-CN"/>
            </a:p>
            <a:p>
              <a:pPr algn="ctr"/>
              <a:endParaRPr lang="en-US" altLang="zh-CN"/>
            </a:p>
            <a:p>
              <a:pPr algn="ctr"/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E4B67FDB-7F32-4814-A782-26F96DCB8DE8}"/>
              </a:ext>
            </a:extLst>
          </p:cNvPr>
          <p:cNvGrpSpPr/>
          <p:nvPr/>
        </p:nvGrpSpPr>
        <p:grpSpPr>
          <a:xfrm>
            <a:off x="188815" y="2641068"/>
            <a:ext cx="1471563" cy="678406"/>
            <a:chOff x="228598" y="2493555"/>
            <a:chExt cx="1471563" cy="678406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551E0778-69C0-4A18-85D5-61435835CB8D}"/>
                </a:ext>
              </a:extLst>
            </p:cNvPr>
            <p:cNvGrpSpPr/>
            <p:nvPr/>
          </p:nvGrpSpPr>
          <p:grpSpPr>
            <a:xfrm>
              <a:off x="228598" y="2802629"/>
              <a:ext cx="1175657" cy="369332"/>
              <a:chOff x="1378132" y="1256993"/>
              <a:chExt cx="1175657" cy="369332"/>
            </a:xfrm>
          </p:grpSpPr>
          <p:cxnSp>
            <p:nvCxnSpPr>
              <p:cNvPr id="46" name="直接箭头连接符 45">
                <a:extLst>
                  <a:ext uri="{FF2B5EF4-FFF2-40B4-BE49-F238E27FC236}">
                    <a16:creationId xmlns:a16="http://schemas.microsoft.com/office/drawing/2014/main" id="{7444350F-4802-41E2-8449-2FDA86E31578}"/>
                  </a:ext>
                </a:extLst>
              </p:cNvPr>
              <p:cNvCxnSpPr/>
              <p:nvPr/>
            </p:nvCxnSpPr>
            <p:spPr>
              <a:xfrm>
                <a:off x="1378132" y="1534885"/>
                <a:ext cx="117565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649E4A2E-2130-46DE-811B-62DBB4780219}"/>
                  </a:ext>
                </a:extLst>
              </p:cNvPr>
              <p:cNvSpPr txBox="1"/>
              <p:nvPr/>
            </p:nvSpPr>
            <p:spPr>
              <a:xfrm>
                <a:off x="1436916" y="1256993"/>
                <a:ext cx="1031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  rst</a:t>
                </a:r>
                <a:endParaRPr lang="zh-CN" altLang="en-US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80AE2BBF-355E-4500-B688-AA91BC74879E}"/>
                </a:ext>
              </a:extLst>
            </p:cNvPr>
            <p:cNvGrpSpPr/>
            <p:nvPr/>
          </p:nvGrpSpPr>
          <p:grpSpPr>
            <a:xfrm>
              <a:off x="230590" y="2493555"/>
              <a:ext cx="1469571" cy="369332"/>
              <a:chOff x="1378132" y="1224337"/>
              <a:chExt cx="1469571" cy="369332"/>
            </a:xfrm>
          </p:grpSpPr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41396214-F268-41B4-AB70-14CC2B4FF709}"/>
                  </a:ext>
                </a:extLst>
              </p:cNvPr>
              <p:cNvCxnSpPr/>
              <p:nvPr/>
            </p:nvCxnSpPr>
            <p:spPr>
              <a:xfrm>
                <a:off x="1378132" y="1534885"/>
                <a:ext cx="117565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22C08C4-57B7-4366-9F59-A0F8BBA85CB9}"/>
                  </a:ext>
                </a:extLst>
              </p:cNvPr>
              <p:cNvSpPr txBox="1"/>
              <p:nvPr/>
            </p:nvSpPr>
            <p:spPr>
              <a:xfrm>
                <a:off x="1521825" y="1224337"/>
                <a:ext cx="13258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clk</a:t>
                </a:r>
                <a:endParaRPr lang="zh-CN" altLang="en-US"/>
              </a:p>
            </p:txBody>
          </p:sp>
        </p:grp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F71BFE55-BF10-4198-B84E-BD71734FCA2F}"/>
              </a:ext>
            </a:extLst>
          </p:cNvPr>
          <p:cNvSpPr txBox="1"/>
          <p:nvPr/>
        </p:nvSpPr>
        <p:spPr>
          <a:xfrm>
            <a:off x="8530063" y="382374"/>
            <a:ext cx="2811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module (clk,rst</a:t>
            </a:r>
          </a:p>
          <a:p>
            <a:r>
              <a:rPr lang="en-US" altLang="zh-CN"/>
              <a:t>inst_i, inst_addr _i,</a:t>
            </a:r>
          </a:p>
          <a:p>
            <a:r>
              <a:rPr lang="en-US" altLang="zh-CN"/>
              <a:t>inst_addr_o, inst_o);</a:t>
            </a:r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E46D1A1-DE61-45D4-B038-73728994C80A}"/>
              </a:ext>
            </a:extLst>
          </p:cNvPr>
          <p:cNvGrpSpPr/>
          <p:nvPr/>
        </p:nvGrpSpPr>
        <p:grpSpPr>
          <a:xfrm>
            <a:off x="10187909" y="2045198"/>
            <a:ext cx="1448566" cy="369332"/>
            <a:chOff x="10187909" y="2045198"/>
            <a:chExt cx="1448566" cy="369332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90DAE4D1-09E7-4668-8949-DE09D91B2133}"/>
                </a:ext>
              </a:extLst>
            </p:cNvPr>
            <p:cNvSpPr txBox="1"/>
            <p:nvPr/>
          </p:nvSpPr>
          <p:spPr>
            <a:xfrm>
              <a:off x="10187909" y="2045198"/>
              <a:ext cx="1448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 inst_addr_o</a:t>
              </a:r>
              <a:endParaRPr lang="zh-CN" altLang="en-US"/>
            </a:p>
          </p:txBody>
        </p: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D1CC5A59-F43C-4518-9896-C10DF96A6C7A}"/>
                </a:ext>
              </a:extLst>
            </p:cNvPr>
            <p:cNvCxnSpPr/>
            <p:nvPr/>
          </p:nvCxnSpPr>
          <p:spPr>
            <a:xfrm flipV="1">
              <a:off x="10331590" y="2405796"/>
              <a:ext cx="1128013" cy="87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9B7DC5E-6A01-41E0-820F-484D75C067A5}"/>
              </a:ext>
            </a:extLst>
          </p:cNvPr>
          <p:cNvGrpSpPr/>
          <p:nvPr/>
        </p:nvGrpSpPr>
        <p:grpSpPr>
          <a:xfrm>
            <a:off x="10322586" y="2427018"/>
            <a:ext cx="1448566" cy="369332"/>
            <a:chOff x="10331590" y="2104975"/>
            <a:chExt cx="1448566" cy="369332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D7B9859-0FCD-4E88-AC18-16B52AF2E04A}"/>
                </a:ext>
              </a:extLst>
            </p:cNvPr>
            <p:cNvSpPr txBox="1"/>
            <p:nvPr/>
          </p:nvSpPr>
          <p:spPr>
            <a:xfrm>
              <a:off x="10331590" y="2104975"/>
              <a:ext cx="1448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 inst_o</a:t>
              </a:r>
              <a:endParaRPr lang="zh-CN" altLang="en-US"/>
            </a:p>
          </p:txBody>
        </p: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0ADF996B-C75A-40F6-AF56-9AB060248833}"/>
                </a:ext>
              </a:extLst>
            </p:cNvPr>
            <p:cNvCxnSpPr/>
            <p:nvPr/>
          </p:nvCxnSpPr>
          <p:spPr>
            <a:xfrm flipV="1">
              <a:off x="10331590" y="2405796"/>
              <a:ext cx="1128013" cy="87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3205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DB6FA7D-CB69-46B6-B2F1-F1CE2BAD8B6C}"/>
              </a:ext>
            </a:extLst>
          </p:cNvPr>
          <p:cNvCxnSpPr/>
          <p:nvPr/>
        </p:nvCxnSpPr>
        <p:spPr>
          <a:xfrm>
            <a:off x="1565149" y="2871969"/>
            <a:ext cx="995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21EA0A6-6C90-4C69-BA2F-4B2EF15F8E0C}"/>
              </a:ext>
            </a:extLst>
          </p:cNvPr>
          <p:cNvCxnSpPr/>
          <p:nvPr/>
        </p:nvCxnSpPr>
        <p:spPr>
          <a:xfrm>
            <a:off x="1565149" y="2300475"/>
            <a:ext cx="995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4451FF5-FC59-4EAD-AAD0-18AA8695B330}"/>
              </a:ext>
            </a:extLst>
          </p:cNvPr>
          <p:cNvSpPr txBox="1"/>
          <p:nvPr/>
        </p:nvSpPr>
        <p:spPr>
          <a:xfrm>
            <a:off x="1682186" y="1924722"/>
            <a:ext cx="70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inst_i</a:t>
            </a:r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6D6FB65-F5E6-45DC-87D8-1C7E70E695B7}"/>
              </a:ext>
            </a:extLst>
          </p:cNvPr>
          <p:cNvSpPr txBox="1"/>
          <p:nvPr/>
        </p:nvSpPr>
        <p:spPr>
          <a:xfrm>
            <a:off x="1481245" y="2470116"/>
            <a:ext cx="1232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inst_addr_i</a:t>
            </a:r>
            <a:endParaRPr lang="zh-CN" altLang="en-US"/>
          </a:p>
        </p:txBody>
      </p:sp>
      <p:sp>
        <p:nvSpPr>
          <p:cNvPr id="13" name="云形 12">
            <a:extLst>
              <a:ext uri="{FF2B5EF4-FFF2-40B4-BE49-F238E27FC236}">
                <a16:creationId xmlns:a16="http://schemas.microsoft.com/office/drawing/2014/main" id="{0581858B-777E-4526-A13C-E16798437F3D}"/>
              </a:ext>
            </a:extLst>
          </p:cNvPr>
          <p:cNvSpPr/>
          <p:nvPr/>
        </p:nvSpPr>
        <p:spPr>
          <a:xfrm>
            <a:off x="2613392" y="1867399"/>
            <a:ext cx="2660772" cy="147411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r>
              <a:rPr lang="en-US" altLang="zh-CN"/>
              <a:t>id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A3CC5F8-D3FD-493D-A5C9-62E5C1054296}"/>
              </a:ext>
            </a:extLst>
          </p:cNvPr>
          <p:cNvSpPr txBox="1"/>
          <p:nvPr/>
        </p:nvSpPr>
        <p:spPr>
          <a:xfrm>
            <a:off x="168650" y="134568"/>
            <a:ext cx="2625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{func7,rs2,rs1 ,func3,rd,opcode}</a:t>
            </a:r>
            <a:endParaRPr lang="zh-CN" altLang="en-US" sz="14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D1C10EC-56AA-4509-B2F9-623EF413473C}"/>
              </a:ext>
            </a:extLst>
          </p:cNvPr>
          <p:cNvSpPr/>
          <p:nvPr/>
        </p:nvSpPr>
        <p:spPr>
          <a:xfrm>
            <a:off x="3529246" y="3928934"/>
            <a:ext cx="742170" cy="1875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x0</a:t>
            </a:r>
            <a:endParaRPr lang="zh-CN" altLang="en-US" sz="160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D82DC08-584A-4C9B-9EDE-5D311D76F776}"/>
              </a:ext>
            </a:extLst>
          </p:cNvPr>
          <p:cNvSpPr/>
          <p:nvPr/>
        </p:nvSpPr>
        <p:spPr>
          <a:xfrm>
            <a:off x="3529937" y="4112794"/>
            <a:ext cx="742170" cy="1875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x1</a:t>
            </a:r>
            <a:endParaRPr lang="zh-CN" altLang="en-US" sz="16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9A69754-0417-4000-9F82-3BCEDA82FAA0}"/>
              </a:ext>
            </a:extLst>
          </p:cNvPr>
          <p:cNvSpPr/>
          <p:nvPr/>
        </p:nvSpPr>
        <p:spPr>
          <a:xfrm>
            <a:off x="3530628" y="4301260"/>
            <a:ext cx="742170" cy="1875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x2</a:t>
            </a:r>
            <a:endParaRPr lang="zh-CN" altLang="en-US" sz="160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0D4F0F1-1EE8-4908-8F04-00FA368768C9}"/>
              </a:ext>
            </a:extLst>
          </p:cNvPr>
          <p:cNvSpPr/>
          <p:nvPr/>
        </p:nvSpPr>
        <p:spPr>
          <a:xfrm>
            <a:off x="3536209" y="4797657"/>
            <a:ext cx="742170" cy="1875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x30</a:t>
            </a:r>
            <a:endParaRPr lang="zh-CN" altLang="en-US" sz="160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B9A2AC6-2C17-4C64-B299-F33B21922523}"/>
              </a:ext>
            </a:extLst>
          </p:cNvPr>
          <p:cNvSpPr/>
          <p:nvPr/>
        </p:nvSpPr>
        <p:spPr>
          <a:xfrm>
            <a:off x="3536209" y="4982705"/>
            <a:ext cx="742170" cy="1875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x31</a:t>
            </a:r>
            <a:endParaRPr lang="zh-CN" altLang="en-US" sz="160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5C69DC4-2568-4653-8005-9CB835B7D342}"/>
              </a:ext>
            </a:extLst>
          </p:cNvPr>
          <p:cNvCxnSpPr>
            <a:cxnSpLocks/>
          </p:cNvCxnSpPr>
          <p:nvPr/>
        </p:nvCxnSpPr>
        <p:spPr>
          <a:xfrm>
            <a:off x="3896504" y="4488818"/>
            <a:ext cx="0" cy="286105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8599C7D3-840E-417D-8977-D2D1EED7FEA5}"/>
              </a:ext>
            </a:extLst>
          </p:cNvPr>
          <p:cNvSpPr txBox="1"/>
          <p:nvPr/>
        </p:nvSpPr>
        <p:spPr>
          <a:xfrm>
            <a:off x="3133341" y="3969934"/>
            <a:ext cx="219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寄存器</a:t>
            </a:r>
            <a:endParaRPr lang="en-US" altLang="zh-CN"/>
          </a:p>
          <a:p>
            <a:r>
              <a:rPr lang="zh-CN" altLang="en-US"/>
              <a:t>组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8EAE3D6-1B63-4812-911E-55FC3CEF50E3}"/>
              </a:ext>
            </a:extLst>
          </p:cNvPr>
          <p:cNvCxnSpPr>
            <a:cxnSpLocks/>
          </p:cNvCxnSpPr>
          <p:nvPr/>
        </p:nvCxnSpPr>
        <p:spPr>
          <a:xfrm flipV="1">
            <a:off x="4105814" y="3429000"/>
            <a:ext cx="0" cy="437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3B31D75-522C-4186-B681-9AD95D1474F0}"/>
              </a:ext>
            </a:extLst>
          </p:cNvPr>
          <p:cNvCxnSpPr>
            <a:cxnSpLocks/>
          </p:cNvCxnSpPr>
          <p:nvPr/>
        </p:nvCxnSpPr>
        <p:spPr>
          <a:xfrm>
            <a:off x="3669226" y="3341514"/>
            <a:ext cx="0" cy="527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7BA1EA14-CC76-4128-8DD6-20EFC7B5FB06}"/>
              </a:ext>
            </a:extLst>
          </p:cNvPr>
          <p:cNvSpPr txBox="1"/>
          <p:nvPr/>
        </p:nvSpPr>
        <p:spPr>
          <a:xfrm>
            <a:off x="2720031" y="3187230"/>
            <a:ext cx="1493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rs1_addr_o</a:t>
            </a:r>
          </a:p>
          <a:p>
            <a:r>
              <a:rPr lang="en-US" altLang="zh-CN" sz="1400"/>
              <a:t>rs2_addr_o</a:t>
            </a:r>
            <a:endParaRPr lang="zh-CN" altLang="en-US" sz="140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0649350-CCEB-4391-9976-BB2977E53348}"/>
              </a:ext>
            </a:extLst>
          </p:cNvPr>
          <p:cNvSpPr txBox="1"/>
          <p:nvPr/>
        </p:nvSpPr>
        <p:spPr>
          <a:xfrm>
            <a:off x="3922126" y="3330699"/>
            <a:ext cx="1493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rs1_data_i</a:t>
            </a:r>
          </a:p>
          <a:p>
            <a:r>
              <a:rPr lang="en-US" altLang="zh-CN" sz="1400"/>
              <a:t>rs2_data_i</a:t>
            </a:r>
            <a:endParaRPr lang="zh-CN" altLang="en-US" sz="1400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B2251B7-FA8C-4CD6-900E-7BB740EA69FB}"/>
              </a:ext>
            </a:extLst>
          </p:cNvPr>
          <p:cNvCxnSpPr/>
          <p:nvPr/>
        </p:nvCxnSpPr>
        <p:spPr>
          <a:xfrm>
            <a:off x="5213582" y="1802283"/>
            <a:ext cx="995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933F5B9-71C6-4473-B0F8-30242539811E}"/>
              </a:ext>
            </a:extLst>
          </p:cNvPr>
          <p:cNvCxnSpPr/>
          <p:nvPr/>
        </p:nvCxnSpPr>
        <p:spPr>
          <a:xfrm>
            <a:off x="5274164" y="2662728"/>
            <a:ext cx="995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24AC1DB-A5B2-4420-8638-08B8B8D3D996}"/>
              </a:ext>
            </a:extLst>
          </p:cNvPr>
          <p:cNvCxnSpPr/>
          <p:nvPr/>
        </p:nvCxnSpPr>
        <p:spPr>
          <a:xfrm>
            <a:off x="5274164" y="3016167"/>
            <a:ext cx="995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AF0636D4-3872-4DDA-92F5-E5A87F647538}"/>
              </a:ext>
            </a:extLst>
          </p:cNvPr>
          <p:cNvCxnSpPr/>
          <p:nvPr/>
        </p:nvCxnSpPr>
        <p:spPr>
          <a:xfrm>
            <a:off x="5227127" y="2151903"/>
            <a:ext cx="995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B1EA751C-91A7-4C63-B5CE-5A8737EEF050}"/>
              </a:ext>
            </a:extLst>
          </p:cNvPr>
          <p:cNvSpPr/>
          <p:nvPr/>
        </p:nvSpPr>
        <p:spPr>
          <a:xfrm>
            <a:off x="6493211" y="680942"/>
            <a:ext cx="1045096" cy="2924483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id_ex</a:t>
            </a:r>
            <a:endParaRPr lang="zh-CN" altLang="en-US"/>
          </a:p>
        </p:txBody>
      </p:sp>
      <p:sp>
        <p:nvSpPr>
          <p:cNvPr id="37" name="云形 36">
            <a:extLst>
              <a:ext uri="{FF2B5EF4-FFF2-40B4-BE49-F238E27FC236}">
                <a16:creationId xmlns:a16="http://schemas.microsoft.com/office/drawing/2014/main" id="{4B687BBA-5845-47BA-AD4C-1415D3BC6DBE}"/>
              </a:ext>
            </a:extLst>
          </p:cNvPr>
          <p:cNvSpPr/>
          <p:nvPr/>
        </p:nvSpPr>
        <p:spPr>
          <a:xfrm>
            <a:off x="8752866" y="1901459"/>
            <a:ext cx="2660772" cy="147411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r>
              <a:rPr lang="en-US" altLang="zh-CN"/>
              <a:t>ex</a:t>
            </a:r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  <a:p>
            <a:pPr algn="ctr"/>
            <a:endParaRPr lang="zh-CN" alt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61F8836-4C61-43C6-84F4-9B58A522E27F}"/>
              </a:ext>
            </a:extLst>
          </p:cNvPr>
          <p:cNvCxnSpPr>
            <a:cxnSpLocks/>
          </p:cNvCxnSpPr>
          <p:nvPr/>
        </p:nvCxnSpPr>
        <p:spPr>
          <a:xfrm>
            <a:off x="5380803" y="3241508"/>
            <a:ext cx="560220" cy="3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88860860-0F26-4956-90E0-02FB45B2A004}"/>
              </a:ext>
            </a:extLst>
          </p:cNvPr>
          <p:cNvCxnSpPr/>
          <p:nvPr/>
        </p:nvCxnSpPr>
        <p:spPr>
          <a:xfrm>
            <a:off x="5365147" y="1086595"/>
            <a:ext cx="995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8342998B-2F88-4773-A054-A774B563FD95}"/>
              </a:ext>
            </a:extLst>
          </p:cNvPr>
          <p:cNvCxnSpPr/>
          <p:nvPr/>
        </p:nvCxnSpPr>
        <p:spPr>
          <a:xfrm>
            <a:off x="5381907" y="1455927"/>
            <a:ext cx="995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A711EA7C-C5A4-4B9B-B403-5EE6503C6B4F}"/>
              </a:ext>
            </a:extLst>
          </p:cNvPr>
          <p:cNvCxnSpPr/>
          <p:nvPr/>
        </p:nvCxnSpPr>
        <p:spPr>
          <a:xfrm>
            <a:off x="7575532" y="1800787"/>
            <a:ext cx="995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71ED202-58A1-420E-A67D-5112BB4B8A9F}"/>
              </a:ext>
            </a:extLst>
          </p:cNvPr>
          <p:cNvCxnSpPr/>
          <p:nvPr/>
        </p:nvCxnSpPr>
        <p:spPr>
          <a:xfrm>
            <a:off x="7636114" y="2661232"/>
            <a:ext cx="995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BC288400-9461-4143-8F3F-217FDA5B8F8C}"/>
              </a:ext>
            </a:extLst>
          </p:cNvPr>
          <p:cNvCxnSpPr/>
          <p:nvPr/>
        </p:nvCxnSpPr>
        <p:spPr>
          <a:xfrm>
            <a:off x="7636114" y="3014671"/>
            <a:ext cx="995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894424E-44F7-467B-9B83-9C936D545862}"/>
              </a:ext>
            </a:extLst>
          </p:cNvPr>
          <p:cNvCxnSpPr/>
          <p:nvPr/>
        </p:nvCxnSpPr>
        <p:spPr>
          <a:xfrm>
            <a:off x="7589077" y="2150407"/>
            <a:ext cx="995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4B9D411-FA5B-43DF-9A12-DBAE404271A4}"/>
              </a:ext>
            </a:extLst>
          </p:cNvPr>
          <p:cNvCxnSpPr>
            <a:cxnSpLocks/>
          </p:cNvCxnSpPr>
          <p:nvPr/>
        </p:nvCxnSpPr>
        <p:spPr>
          <a:xfrm>
            <a:off x="7742753" y="3240012"/>
            <a:ext cx="560220" cy="3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A750D29-C352-4DA2-B1F5-D36C994FAAC5}"/>
              </a:ext>
            </a:extLst>
          </p:cNvPr>
          <p:cNvGrpSpPr/>
          <p:nvPr/>
        </p:nvGrpSpPr>
        <p:grpSpPr>
          <a:xfrm>
            <a:off x="5167612" y="741912"/>
            <a:ext cx="1630430" cy="2546036"/>
            <a:chOff x="5145092" y="777521"/>
            <a:chExt cx="1630430" cy="2546036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B4552EA-AF42-401F-9FD4-7279C48AB382}"/>
                </a:ext>
              </a:extLst>
            </p:cNvPr>
            <p:cNvSpPr txBox="1"/>
            <p:nvPr/>
          </p:nvSpPr>
          <p:spPr>
            <a:xfrm>
              <a:off x="5213582" y="2577838"/>
              <a:ext cx="1493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/>
                <a:t>rs1_data_o</a:t>
              </a:r>
            </a:p>
            <a:p>
              <a:r>
                <a:rPr lang="en-US" altLang="zh-CN" sz="1400"/>
                <a:t>rs2_data_o</a:t>
              </a:r>
              <a:endParaRPr lang="zh-CN" altLang="en-US" sz="140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D5D1532-7A86-4733-A97B-E1BF3BA8B3F6}"/>
                </a:ext>
              </a:extLst>
            </p:cNvPr>
            <p:cNvSpPr txBox="1"/>
            <p:nvPr/>
          </p:nvSpPr>
          <p:spPr>
            <a:xfrm>
              <a:off x="5145092" y="1770177"/>
              <a:ext cx="1630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inst_addr_o</a:t>
              </a:r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BFE99E4-5761-4CFB-BBE3-367312ADB695}"/>
                </a:ext>
              </a:extLst>
            </p:cNvPr>
            <p:cNvSpPr txBox="1"/>
            <p:nvPr/>
          </p:nvSpPr>
          <p:spPr>
            <a:xfrm>
              <a:off x="5255269" y="3015780"/>
              <a:ext cx="14934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/>
                <a:t>rd_addr_o</a:t>
              </a:r>
              <a:endParaRPr lang="zh-CN" altLang="en-US" sz="140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7E0ED84E-D07C-4CF7-BD74-6440029FB98E}"/>
                </a:ext>
              </a:extLst>
            </p:cNvPr>
            <p:cNvSpPr txBox="1"/>
            <p:nvPr/>
          </p:nvSpPr>
          <p:spPr>
            <a:xfrm>
              <a:off x="5545249" y="1086595"/>
              <a:ext cx="874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  rst</a:t>
              </a:r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080E7B5-F262-489E-A0A8-C9E2FE84BEB9}"/>
                </a:ext>
              </a:extLst>
            </p:cNvPr>
            <p:cNvSpPr txBox="1"/>
            <p:nvPr/>
          </p:nvSpPr>
          <p:spPr>
            <a:xfrm>
              <a:off x="5618849" y="777521"/>
              <a:ext cx="1122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clk</a:t>
              </a:r>
              <a:endParaRPr lang="zh-CN" altLang="en-US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A1B324A9-7134-4A8C-90B9-699E393BF554}"/>
                </a:ext>
              </a:extLst>
            </p:cNvPr>
            <p:cNvSpPr txBox="1"/>
            <p:nvPr/>
          </p:nvSpPr>
          <p:spPr>
            <a:xfrm>
              <a:off x="5392382" y="1435895"/>
              <a:ext cx="11818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inst_o</a:t>
              </a:r>
              <a:endParaRPr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7B1B1F70-C99D-4414-BDE0-BA77E1695363}"/>
              </a:ext>
            </a:extLst>
          </p:cNvPr>
          <p:cNvGrpSpPr/>
          <p:nvPr/>
        </p:nvGrpSpPr>
        <p:grpSpPr>
          <a:xfrm>
            <a:off x="7530826" y="1498067"/>
            <a:ext cx="1630430" cy="1840273"/>
            <a:chOff x="7530826" y="1498067"/>
            <a:chExt cx="1630430" cy="1840273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46B49A5-714D-41DB-8E22-8979F7B33F5B}"/>
                </a:ext>
              </a:extLst>
            </p:cNvPr>
            <p:cNvSpPr txBox="1"/>
            <p:nvPr/>
          </p:nvSpPr>
          <p:spPr>
            <a:xfrm>
              <a:off x="7650981" y="1498067"/>
              <a:ext cx="11818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inst_o</a:t>
              </a:r>
              <a:endParaRPr lang="zh-CN" altLang="en-US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AEC7C140-293D-4D2D-BE64-62417658C15C}"/>
                </a:ext>
              </a:extLst>
            </p:cNvPr>
            <p:cNvSpPr txBox="1"/>
            <p:nvPr/>
          </p:nvSpPr>
          <p:spPr>
            <a:xfrm>
              <a:off x="7530826" y="1815152"/>
              <a:ext cx="1630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inst_addr_o</a:t>
              </a:r>
              <a:endParaRPr lang="zh-CN" altLang="en-US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A0F65C24-8687-41F9-8DF7-506DD951DF28}"/>
                </a:ext>
              </a:extLst>
            </p:cNvPr>
            <p:cNvSpPr txBox="1"/>
            <p:nvPr/>
          </p:nvSpPr>
          <p:spPr>
            <a:xfrm>
              <a:off x="7553893" y="2638517"/>
              <a:ext cx="14934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/>
                <a:t>rs1_data_o</a:t>
              </a:r>
            </a:p>
            <a:p>
              <a:r>
                <a:rPr lang="en-US" altLang="zh-CN" sz="1400"/>
                <a:t>rs2_data_o</a:t>
              </a:r>
              <a:endParaRPr lang="zh-CN" altLang="en-US" sz="1400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F3C7D1E7-C282-4B7F-A2C9-FC702BE2A70A}"/>
                </a:ext>
              </a:extLst>
            </p:cNvPr>
            <p:cNvSpPr txBox="1"/>
            <p:nvPr/>
          </p:nvSpPr>
          <p:spPr>
            <a:xfrm>
              <a:off x="7624944" y="3030563"/>
              <a:ext cx="14934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/>
                <a:t>rd_addr_o</a:t>
              </a:r>
              <a:endParaRPr lang="zh-CN" altLang="en-US" sz="1400"/>
            </a:p>
          </p:txBody>
        </p: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512753F1-47ED-4042-B73B-4349AD564634}"/>
              </a:ext>
            </a:extLst>
          </p:cNvPr>
          <p:cNvSpPr txBox="1"/>
          <p:nvPr/>
        </p:nvSpPr>
        <p:spPr>
          <a:xfrm>
            <a:off x="3150994" y="363997"/>
            <a:ext cx="17192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FF0000"/>
                </a:solidFill>
              </a:rPr>
              <a:t>module id(inst_i,</a:t>
            </a:r>
            <a:endParaRPr lang="zh-CN" altLang="en-US" sz="1400">
              <a:solidFill>
                <a:srgbClr val="FF0000"/>
              </a:solidFill>
            </a:endParaRPr>
          </a:p>
          <a:p>
            <a:r>
              <a:rPr lang="en-US" altLang="zh-CN" sz="1400">
                <a:solidFill>
                  <a:srgbClr val="FF0000"/>
                </a:solidFill>
              </a:rPr>
              <a:t>inst_addr_i,</a:t>
            </a:r>
            <a:endParaRPr lang="zh-CN" altLang="en-US" sz="1400">
              <a:solidFill>
                <a:srgbClr val="FF0000"/>
              </a:solidFill>
            </a:endParaRPr>
          </a:p>
          <a:p>
            <a:r>
              <a:rPr lang="en-US" altLang="zh-CN" sz="1400">
                <a:solidFill>
                  <a:srgbClr val="FF0000"/>
                </a:solidFill>
              </a:rPr>
              <a:t>rs1_data_i,</a:t>
            </a:r>
          </a:p>
          <a:p>
            <a:r>
              <a:rPr lang="en-US" altLang="zh-CN" sz="1400">
                <a:solidFill>
                  <a:srgbClr val="FF0000"/>
                </a:solidFill>
              </a:rPr>
              <a:t>rs2_data_i,</a:t>
            </a:r>
          </a:p>
          <a:p>
            <a:r>
              <a:rPr lang="en-US" altLang="zh-CN" sz="1400">
                <a:solidFill>
                  <a:srgbClr val="FF0000"/>
                </a:solidFill>
              </a:rPr>
              <a:t>rs1_addr_o,</a:t>
            </a:r>
          </a:p>
          <a:p>
            <a:r>
              <a:rPr lang="en-US" altLang="zh-CN" sz="1400">
                <a:solidFill>
                  <a:srgbClr val="FF0000"/>
                </a:solidFill>
              </a:rPr>
              <a:t>rs1_addr_o);</a:t>
            </a:r>
            <a:endParaRPr lang="zh-CN" altLang="en-US" sz="1400">
              <a:solidFill>
                <a:srgbClr val="FF0000"/>
              </a:solidFill>
            </a:endParaRPr>
          </a:p>
        </p:txBody>
      </p:sp>
      <p:cxnSp>
        <p:nvCxnSpPr>
          <p:cNvPr id="57" name="连接符: 肘形 56">
            <a:extLst>
              <a:ext uri="{FF2B5EF4-FFF2-40B4-BE49-F238E27FC236}">
                <a16:creationId xmlns:a16="http://schemas.microsoft.com/office/drawing/2014/main" id="{70C734BC-5793-467B-8D1F-9EDC45C20DF9}"/>
              </a:ext>
            </a:extLst>
          </p:cNvPr>
          <p:cNvCxnSpPr>
            <a:stCxn id="37" idx="1"/>
          </p:cNvCxnSpPr>
          <p:nvPr/>
        </p:nvCxnSpPr>
        <p:spPr>
          <a:xfrm rot="5400000">
            <a:off x="6639011" y="1353415"/>
            <a:ext cx="1423653" cy="54648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7DCF1AB4-A3CC-4034-8F78-3F7A74955CCF}"/>
              </a:ext>
            </a:extLst>
          </p:cNvPr>
          <p:cNvSpPr txBox="1"/>
          <p:nvPr/>
        </p:nvSpPr>
        <p:spPr>
          <a:xfrm>
            <a:off x="1722800" y="3828692"/>
            <a:ext cx="13921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FF0000"/>
                </a:solidFill>
              </a:rPr>
              <a:t>module regs(clk,</a:t>
            </a:r>
            <a:endParaRPr lang="zh-CN" altLang="en-US" sz="1400">
              <a:solidFill>
                <a:srgbClr val="FF0000"/>
              </a:solidFill>
            </a:endParaRPr>
          </a:p>
          <a:p>
            <a:r>
              <a:rPr lang="en-US" altLang="zh-CN" sz="1400">
                <a:solidFill>
                  <a:srgbClr val="FF0000"/>
                </a:solidFill>
              </a:rPr>
              <a:t>rst,</a:t>
            </a:r>
          </a:p>
          <a:p>
            <a:r>
              <a:rPr lang="en-US" altLang="zh-CN" sz="1400">
                <a:solidFill>
                  <a:srgbClr val="FF0000"/>
                </a:solidFill>
              </a:rPr>
              <a:t>//id</a:t>
            </a:r>
            <a:endParaRPr lang="zh-CN" altLang="en-US" sz="1400">
              <a:solidFill>
                <a:srgbClr val="FF0000"/>
              </a:solidFill>
            </a:endParaRPr>
          </a:p>
          <a:p>
            <a:r>
              <a:rPr lang="en-US" altLang="zh-CN" sz="1400">
                <a:solidFill>
                  <a:srgbClr val="FF0000"/>
                </a:solidFill>
              </a:rPr>
              <a:t>rs1_addr_i,</a:t>
            </a:r>
          </a:p>
          <a:p>
            <a:r>
              <a:rPr lang="en-US" altLang="zh-CN" sz="1400">
                <a:solidFill>
                  <a:srgbClr val="FF0000"/>
                </a:solidFill>
              </a:rPr>
              <a:t>rs2_addr_i,</a:t>
            </a:r>
          </a:p>
          <a:p>
            <a:r>
              <a:rPr lang="en-US" altLang="zh-CN" sz="1400">
                <a:solidFill>
                  <a:srgbClr val="FF0000"/>
                </a:solidFill>
              </a:rPr>
              <a:t>rs1_data_o,</a:t>
            </a:r>
          </a:p>
          <a:p>
            <a:r>
              <a:rPr lang="en-US" altLang="zh-CN" sz="1400">
                <a:solidFill>
                  <a:srgbClr val="FF0000"/>
                </a:solidFill>
              </a:rPr>
              <a:t>rs1_data_o</a:t>
            </a:r>
          </a:p>
          <a:p>
            <a:r>
              <a:rPr lang="en-US" altLang="zh-CN" sz="1400">
                <a:solidFill>
                  <a:srgbClr val="FF0000"/>
                </a:solidFill>
              </a:rPr>
              <a:t>//ex</a:t>
            </a:r>
          </a:p>
          <a:p>
            <a:r>
              <a:rPr lang="en-US" altLang="zh-CN" sz="1400"/>
              <a:t>rd_addr_i,</a:t>
            </a:r>
          </a:p>
          <a:p>
            <a:r>
              <a:rPr lang="en-US" altLang="zh-CN" sz="1400"/>
              <a:t>rd_data_i,</a:t>
            </a:r>
          </a:p>
          <a:p>
            <a:r>
              <a:rPr lang="en-US" altLang="zh-CN" sz="1400"/>
              <a:t>rd_w_en,</a:t>
            </a:r>
            <a:endParaRPr lang="zh-CN" altLang="en-US" sz="1400"/>
          </a:p>
          <a:p>
            <a:r>
              <a:rPr lang="en-US" altLang="zh-CN" sz="1400">
                <a:solidFill>
                  <a:srgbClr val="FF0000"/>
                </a:solidFill>
              </a:rPr>
              <a:t>);</a:t>
            </a:r>
            <a:endParaRPr lang="zh-CN" altLang="en-US" sz="1400">
              <a:solidFill>
                <a:srgbClr val="FF0000"/>
              </a:solidFill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BCDE6EC3-AD5B-408B-AAB3-E71B7BD5A153}"/>
              </a:ext>
            </a:extLst>
          </p:cNvPr>
          <p:cNvGrpSpPr/>
          <p:nvPr/>
        </p:nvGrpSpPr>
        <p:grpSpPr>
          <a:xfrm>
            <a:off x="9676570" y="3520915"/>
            <a:ext cx="1500414" cy="520499"/>
            <a:chOff x="9676570" y="3520915"/>
            <a:chExt cx="1500414" cy="520499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42750659-CBC6-4E80-BBCA-776AE8A07ED3}"/>
                </a:ext>
              </a:extLst>
            </p:cNvPr>
            <p:cNvSpPr txBox="1"/>
            <p:nvPr/>
          </p:nvSpPr>
          <p:spPr>
            <a:xfrm>
              <a:off x="9676570" y="3520915"/>
              <a:ext cx="14934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/>
                <a:t>rd_addr_o</a:t>
              </a:r>
              <a:endParaRPr lang="zh-CN" altLang="en-US" sz="140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E97257BC-B260-4C85-A286-EEFDD5AA156C}"/>
                </a:ext>
              </a:extLst>
            </p:cNvPr>
            <p:cNvSpPr txBox="1"/>
            <p:nvPr/>
          </p:nvSpPr>
          <p:spPr>
            <a:xfrm>
              <a:off x="9683533" y="3733637"/>
              <a:ext cx="14934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/>
                <a:t>rd_data_o</a:t>
              </a:r>
              <a:endParaRPr lang="zh-CN" altLang="en-US" sz="1400"/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24A7958C-53D6-44A4-BD9B-AD2CDA0D8385}"/>
              </a:ext>
            </a:extLst>
          </p:cNvPr>
          <p:cNvSpPr txBox="1"/>
          <p:nvPr/>
        </p:nvSpPr>
        <p:spPr>
          <a:xfrm>
            <a:off x="9853352" y="-31507"/>
            <a:ext cx="20101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FF0000"/>
                </a:solidFill>
              </a:rPr>
              <a:t>module ex(inst_i,</a:t>
            </a:r>
            <a:endParaRPr lang="zh-CN" altLang="en-US" sz="1400">
              <a:solidFill>
                <a:srgbClr val="FF0000"/>
              </a:solidFill>
            </a:endParaRPr>
          </a:p>
          <a:p>
            <a:r>
              <a:rPr lang="en-US" altLang="zh-CN" sz="1400">
                <a:solidFill>
                  <a:srgbClr val="FF0000"/>
                </a:solidFill>
              </a:rPr>
              <a:t>inst_addr_i</a:t>
            </a:r>
          </a:p>
          <a:p>
            <a:r>
              <a:rPr lang="en-US" altLang="zh-CN" sz="1400">
                <a:solidFill>
                  <a:srgbClr val="FF0000"/>
                </a:solidFill>
              </a:rPr>
              <a:t> rs1_data_i,</a:t>
            </a:r>
          </a:p>
          <a:p>
            <a:r>
              <a:rPr lang="en-US" altLang="zh-CN" sz="1400">
                <a:solidFill>
                  <a:srgbClr val="FF0000"/>
                </a:solidFill>
              </a:rPr>
              <a:t> rs2_data_i,</a:t>
            </a:r>
          </a:p>
          <a:p>
            <a:r>
              <a:rPr lang="en-US" altLang="zh-CN" sz="1400">
                <a:solidFill>
                  <a:srgbClr val="FF0000"/>
                </a:solidFill>
              </a:rPr>
              <a:t> rd_addr_i,</a:t>
            </a:r>
          </a:p>
          <a:p>
            <a:r>
              <a:rPr lang="en-US" altLang="zh-CN" sz="1400">
                <a:solidFill>
                  <a:srgbClr val="FF0000"/>
                </a:solidFill>
              </a:rPr>
              <a:t> rd_wen_i,</a:t>
            </a:r>
          </a:p>
          <a:p>
            <a:r>
              <a:rPr lang="en-US" altLang="zh-CN" sz="1400">
                <a:solidFill>
                  <a:srgbClr val="FF0000"/>
                </a:solidFill>
              </a:rPr>
              <a:t>rd_addr_o,</a:t>
            </a:r>
          </a:p>
          <a:p>
            <a:r>
              <a:rPr lang="en-US" altLang="zh-CN" sz="1400">
                <a:solidFill>
                  <a:srgbClr val="FF0000"/>
                </a:solidFill>
              </a:rPr>
              <a:t>rd_data_o,</a:t>
            </a:r>
          </a:p>
          <a:p>
            <a:r>
              <a:rPr lang="en-US" altLang="zh-CN" sz="1400">
                <a:solidFill>
                  <a:srgbClr val="FF0000"/>
                </a:solidFill>
              </a:rPr>
              <a:t>rd_wen_o);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AC5AFF4D-FDD2-4BA2-8304-14B526AA28EF}"/>
              </a:ext>
            </a:extLst>
          </p:cNvPr>
          <p:cNvSpPr txBox="1"/>
          <p:nvPr/>
        </p:nvSpPr>
        <p:spPr>
          <a:xfrm>
            <a:off x="9741467" y="3992575"/>
            <a:ext cx="1493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rd_wen,</a:t>
            </a:r>
            <a:endParaRPr lang="zh-CN" altLang="en-US" sz="140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E74B7F55-FC64-4762-96A1-2757D4660361}"/>
              </a:ext>
            </a:extLst>
          </p:cNvPr>
          <p:cNvSpPr txBox="1"/>
          <p:nvPr/>
        </p:nvSpPr>
        <p:spPr>
          <a:xfrm>
            <a:off x="5262203" y="3205772"/>
            <a:ext cx="1493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rd_wen_o,</a:t>
            </a:r>
            <a:endParaRPr lang="zh-CN" altLang="en-US" sz="1400"/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4FC0CC43-5CC0-4BE6-95B2-242F8CCDBE28}"/>
              </a:ext>
            </a:extLst>
          </p:cNvPr>
          <p:cNvCxnSpPr>
            <a:cxnSpLocks/>
          </p:cNvCxnSpPr>
          <p:nvPr/>
        </p:nvCxnSpPr>
        <p:spPr>
          <a:xfrm flipV="1">
            <a:off x="5359425" y="3455774"/>
            <a:ext cx="778069" cy="22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736F5799-67CC-46FB-A49B-AB0CCDE174F3}"/>
              </a:ext>
            </a:extLst>
          </p:cNvPr>
          <p:cNvSpPr txBox="1"/>
          <p:nvPr/>
        </p:nvSpPr>
        <p:spPr>
          <a:xfrm>
            <a:off x="7565411" y="3240741"/>
            <a:ext cx="1493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rd_w_en,</a:t>
            </a:r>
            <a:endParaRPr lang="zh-CN" altLang="en-US" sz="1400"/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DF572B7A-223A-4B97-B198-9E691E08A013}"/>
              </a:ext>
            </a:extLst>
          </p:cNvPr>
          <p:cNvCxnSpPr>
            <a:cxnSpLocks/>
            <a:endCxn id="73" idx="2"/>
          </p:cNvCxnSpPr>
          <p:nvPr/>
        </p:nvCxnSpPr>
        <p:spPr>
          <a:xfrm>
            <a:off x="7600535" y="3532071"/>
            <a:ext cx="711602" cy="16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93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6" grpId="0" animBg="1"/>
      <p:bldP spid="37" grpId="0" animBg="1"/>
      <p:bldP spid="55" grpId="0"/>
      <p:bldP spid="60" grpId="0"/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163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9816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1242</TotalTime>
  <Words>1102</Words>
  <Application>Microsoft Office PowerPoint</Application>
  <PresentationFormat>宽屏</PresentationFormat>
  <Paragraphs>543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等线</vt:lpstr>
      <vt:lpstr>等线 Light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国大神</dc:creator>
  <cp:lastModifiedBy>国大神</cp:lastModifiedBy>
  <cp:revision>284</cp:revision>
  <dcterms:created xsi:type="dcterms:W3CDTF">2022-04-15T07:53:32Z</dcterms:created>
  <dcterms:modified xsi:type="dcterms:W3CDTF">2022-04-17T11:41:51Z</dcterms:modified>
</cp:coreProperties>
</file>